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5"/>
  </p:notesMasterIdLst>
  <p:sldIdLst>
    <p:sldId id="256" r:id="rId2"/>
    <p:sldId id="259" r:id="rId3"/>
    <p:sldId id="288" r:id="rId4"/>
    <p:sldId id="258" r:id="rId5"/>
    <p:sldId id="280" r:id="rId6"/>
    <p:sldId id="287" r:id="rId7"/>
    <p:sldId id="257" r:id="rId8"/>
    <p:sldId id="292" r:id="rId9"/>
    <p:sldId id="289" r:id="rId10"/>
    <p:sldId id="291" r:id="rId11"/>
    <p:sldId id="290" r:id="rId12"/>
    <p:sldId id="284" r:id="rId13"/>
    <p:sldId id="286" r:id="rId14"/>
    <p:sldId id="285" r:id="rId15"/>
    <p:sldId id="261" r:id="rId16"/>
    <p:sldId id="262" r:id="rId17"/>
    <p:sldId id="263" r:id="rId18"/>
    <p:sldId id="273" r:id="rId19"/>
    <p:sldId id="266" r:id="rId20"/>
    <p:sldId id="279" r:id="rId21"/>
    <p:sldId id="272" r:id="rId22"/>
    <p:sldId id="274" r:id="rId23"/>
    <p:sldId id="265" r:id="rId24"/>
    <p:sldId id="264" r:id="rId25"/>
    <p:sldId id="267" r:id="rId26"/>
    <p:sldId id="270" r:id="rId27"/>
    <p:sldId id="269" r:id="rId28"/>
    <p:sldId id="278" r:id="rId29"/>
    <p:sldId id="268" r:id="rId30"/>
    <p:sldId id="277" r:id="rId31"/>
    <p:sldId id="260" r:id="rId32"/>
    <p:sldId id="276" r:id="rId33"/>
    <p:sldId id="271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0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31" autoAdjust="0"/>
    <p:restoredTop sz="94830" autoAdjust="0"/>
  </p:normalViewPr>
  <p:slideViewPr>
    <p:cSldViewPr snapToGrid="0" snapToObjects="1">
      <p:cViewPr varScale="1">
        <p:scale>
          <a:sx n="119" d="100"/>
          <a:sy n="119" d="100"/>
        </p:scale>
        <p:origin x="200" y="2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A7E80-173F-1643-B310-5D352997C373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A8FFF-D1B9-9340-A13A-FC5F7C3683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09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A8FFF-D1B9-9340-A13A-FC5F7C36833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0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97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29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5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9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2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2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93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86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l’icône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01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0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14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002BD57-F5B5-9846-BC3A-1C0D064CDAD2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5576F58-3875-C644-B72C-A3BF71285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8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95CF1C0-3488-E949-9BEF-987E5714899F}"/>
              </a:ext>
            </a:extLst>
          </p:cNvPr>
          <p:cNvSpPr txBox="1"/>
          <p:nvPr/>
        </p:nvSpPr>
        <p:spPr>
          <a:xfrm>
            <a:off x="1104405" y="700644"/>
            <a:ext cx="10450286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400" b="1" dirty="0"/>
              <a:t>Voyage au Japon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A90B3D-AADA-6844-8EC4-064A54AA9BD6}"/>
              </a:ext>
            </a:extLst>
          </p:cNvPr>
          <p:cNvSpPr txBox="1"/>
          <p:nvPr/>
        </p:nvSpPr>
        <p:spPr>
          <a:xfrm>
            <a:off x="1246908" y="294508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INJS de Paris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FCAB58-0B26-F145-B4F4-B94D90F7A671}"/>
              </a:ext>
            </a:extLst>
          </p:cNvPr>
          <p:cNvSpPr txBox="1"/>
          <p:nvPr/>
        </p:nvSpPr>
        <p:spPr>
          <a:xfrm>
            <a:off x="9773392" y="2945081"/>
            <a:ext cx="237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Tsukuba</a:t>
            </a:r>
            <a:r>
              <a:rPr lang="fr-FR" dirty="0"/>
              <a:t>-Tokyo</a:t>
            </a:r>
          </a:p>
        </p:txBody>
      </p:sp>
      <p:pic>
        <p:nvPicPr>
          <p:cNvPr id="2" name="Image 1" descr="Capture d’écran 2018-05-17 à 09.41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37" y="1908628"/>
            <a:ext cx="3366050" cy="45574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9370DD-2278-5C45-BB3C-441B00B23E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04020" y="3707821"/>
            <a:ext cx="1442676" cy="1350407"/>
          </a:xfrm>
          <a:prstGeom prst="rect">
            <a:avLst/>
          </a:prstGeom>
        </p:spPr>
      </p:pic>
      <p:pic>
        <p:nvPicPr>
          <p:cNvPr id="9" name="Image 8" descr="01 Logo INJS Grand format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43" y="3707821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8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DE7186A-DC14-8145-8267-76A7AC387F39}"/>
              </a:ext>
            </a:extLst>
          </p:cNvPr>
          <p:cNvSpPr txBox="1"/>
          <p:nvPr/>
        </p:nvSpPr>
        <p:spPr>
          <a:xfrm>
            <a:off x="2137719" y="1062681"/>
            <a:ext cx="82048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Historique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L’échange dans le temps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Le voyage de 2018</a:t>
            </a:r>
          </a:p>
          <a:p>
            <a:pPr marL="342900" indent="14288">
              <a:buFont typeface="Wingdings" pitchFamily="2" charset="2"/>
              <a:buChar char="Ø"/>
            </a:pPr>
            <a:r>
              <a:rPr lang="fr-FR" dirty="0"/>
              <a:t>Le groupe</a:t>
            </a:r>
          </a:p>
          <a:p>
            <a:pPr marL="342900" indent="14288">
              <a:buFont typeface="Wingdings" pitchFamily="2" charset="2"/>
              <a:buChar char="Ø"/>
            </a:pPr>
            <a:r>
              <a:rPr lang="fr-FR" dirty="0"/>
              <a:t>Objectifs du voyage</a:t>
            </a:r>
          </a:p>
          <a:p>
            <a:pPr marL="342900" indent="14288">
              <a:buFont typeface="Wingdings" pitchFamily="2" charset="2"/>
              <a:buChar char="Ø"/>
            </a:pPr>
            <a:r>
              <a:rPr lang="fr-FR" dirty="0"/>
              <a:t>Le parcours dans Tokyo</a:t>
            </a:r>
          </a:p>
          <a:p>
            <a:pPr marL="342900" indent="14288">
              <a:buFont typeface="Wingdings" pitchFamily="2" charset="2"/>
              <a:buChar char="Ø"/>
            </a:pPr>
            <a:r>
              <a:rPr lang="fr-FR" dirty="0"/>
              <a:t>Objectifs de l’échange</a:t>
            </a:r>
          </a:p>
          <a:p>
            <a:pPr marL="342900" indent="14288">
              <a:buFont typeface="Wingdings" pitchFamily="2" charset="2"/>
              <a:buChar char="Ø"/>
            </a:pPr>
            <a:r>
              <a:rPr lang="fr-FR" dirty="0"/>
              <a:t>La rencontre à </a:t>
            </a:r>
            <a:r>
              <a:rPr lang="fr-FR" dirty="0" err="1"/>
              <a:t>Tsukuba</a:t>
            </a:r>
            <a:endParaRPr lang="fr-FR" dirty="0"/>
          </a:p>
          <a:p>
            <a:pPr marL="342900" indent="14288">
              <a:buFont typeface="Wingdings" pitchFamily="2" charset="2"/>
              <a:buChar char="Ø"/>
            </a:pPr>
            <a:endParaRPr lang="fr-FR" dirty="0"/>
          </a:p>
          <a:p>
            <a:pPr marL="354012" indent="-342900">
              <a:buFont typeface="+mj-lt"/>
              <a:buAutoNum type="arabicPeriod" startAt="4"/>
            </a:pPr>
            <a:r>
              <a:rPr lang="fr-FR" dirty="0"/>
              <a:t>Projet futur avec </a:t>
            </a:r>
            <a:r>
              <a:rPr lang="fr-FR" dirty="0" err="1"/>
              <a:t>Tsukuba</a:t>
            </a:r>
            <a:endParaRPr lang="fr-FR" dirty="0"/>
          </a:p>
          <a:p>
            <a:pPr marL="342900" indent="14288">
              <a:buFont typeface="Wingdings" pitchFamily="2" charset="2"/>
              <a:buChar char="Ø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</p:txBody>
      </p:sp>
      <p:pic>
        <p:nvPicPr>
          <p:cNvPr id="3" name="Image 2" descr="Capture d’écran 2018-05-17 à 09.46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35" y="845627"/>
            <a:ext cx="4126808" cy="440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AAC5FC-712F-2142-A809-D814281173AC}"/>
              </a:ext>
            </a:extLst>
          </p:cNvPr>
          <p:cNvSpPr txBox="1"/>
          <p:nvPr/>
        </p:nvSpPr>
        <p:spPr>
          <a:xfrm>
            <a:off x="444500" y="787400"/>
            <a:ext cx="115062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2003-2023</a:t>
            </a:r>
          </a:p>
          <a:p>
            <a:pPr algn="ctr"/>
            <a:r>
              <a:rPr lang="fr-FR" sz="4800" b="1" dirty="0">
                <a:solidFill>
                  <a:srgbClr val="FF0000"/>
                </a:solidFill>
              </a:rPr>
              <a:t>20</a:t>
            </a:r>
            <a:r>
              <a:rPr lang="fr-FR" sz="4800" dirty="0"/>
              <a:t> ans d’échanges entre les deux établissements</a:t>
            </a:r>
          </a:p>
        </p:txBody>
      </p:sp>
      <p:pic>
        <p:nvPicPr>
          <p:cNvPr id="3" name="Image 2" descr="01 Logo INJS Grand format.psd">
            <a:extLst>
              <a:ext uri="{FF2B5EF4-FFF2-40B4-BE49-F238E27FC236}">
                <a16:creationId xmlns:a16="http://schemas.microsoft.com/office/drawing/2014/main" id="{004A0699-78FF-8047-98A9-3F6238453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43" y="3707821"/>
            <a:ext cx="1422400" cy="1422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90DCD-1B99-4349-9669-681ED161ADE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04020" y="3707821"/>
            <a:ext cx="1442676" cy="135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FE8DB7-883F-1F43-936F-81040EE72BDC}"/>
              </a:ext>
            </a:extLst>
          </p:cNvPr>
          <p:cNvSpPr txBox="1"/>
          <p:nvPr/>
        </p:nvSpPr>
        <p:spPr>
          <a:xfrm>
            <a:off x="535687" y="1741041"/>
            <a:ext cx="1083807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: 1</a:t>
            </a:r>
            <a:r>
              <a:rPr lang="fr-FR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ere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convention signée entre l’INJS et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Education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Deaf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Tsukuba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(SNESD) à l’initiative de Mmes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Lemordant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Saito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 : visite à l’INJS  de M. </a:t>
            </a: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Miyoshi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 (professeur)</a:t>
            </a:r>
          </a:p>
          <a:p>
            <a:pPr lvl="0" algn="ctr"/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 : visite à l’INJS de Mme </a:t>
            </a: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Saito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 (directrice de SNESD)</a:t>
            </a:r>
          </a:p>
          <a:p>
            <a:pPr lvl="0" algn="ctr"/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 : relance du jumelage : M. </a:t>
            </a: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Dutheil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 (directeur INJS) et M. Merlette (professeur INJS)</a:t>
            </a:r>
          </a:p>
          <a:p>
            <a:pPr lvl="0" algn="ctr"/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 : visite à l’INJS de M. Imai (directeur SNESD) et 2 professeurs de SNESD</a:t>
            </a:r>
          </a:p>
          <a:p>
            <a:pPr lvl="0" algn="ctr"/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 : visite à SNESD de M. Merlette, Mme Fisher et M. Hyacinthe (professeurs INJS)</a:t>
            </a:r>
          </a:p>
          <a:p>
            <a:pPr lvl="0" algn="ctr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34CB37-E20B-3B48-A05E-56AA9CA8307F}"/>
              </a:ext>
            </a:extLst>
          </p:cNvPr>
          <p:cNvSpPr txBox="1"/>
          <p:nvPr/>
        </p:nvSpPr>
        <p:spPr>
          <a:xfrm>
            <a:off x="2730500" y="558800"/>
            <a:ext cx="72644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Historique du partenariat</a:t>
            </a:r>
            <a:endParaRPr lang="fr-FR" sz="4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34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8A921BE-2668-E04D-AA34-0943B0095142}"/>
              </a:ext>
            </a:extLst>
          </p:cNvPr>
          <p:cNvSpPr txBox="1"/>
          <p:nvPr/>
        </p:nvSpPr>
        <p:spPr>
          <a:xfrm>
            <a:off x="800100" y="442942"/>
            <a:ext cx="107696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2013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visite à l’INJS de M.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Harashima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(directeur) et 4 professeurs de SNESD 1er échange : Du 12 au 17 décembre 2013 : accueil de 10 élèves et 4 professeurs japonais à l’INJS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2014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visite à SNESD de 5 élèves de MC Couture (Patel Noëlle, 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Tardi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 Lisa, Villard Audrey,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Uy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Danita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et 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Xie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Mélissa) accompagnées de Mme Fouet et de M. Merlette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</a:b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du 23/04/2014 au 28/04/2014 : suite du 1er échange cette fois-ci au Japon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2015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Visite annulée des élèves japonais suite aux événements parisiens du mois de novembre 2015.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Mars 2016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Signature du Jumelage au Japon entre Mme Elodie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Hémery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, Directrice de l’Institut National de Jeunes Sourds de Paris, et M.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Tsuneo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Harashima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, Directeur de l’Ecole pour Sourds de l'Université de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Tsukuba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. Visite avec 9 élèves de l’INJS et de 3 Professeurs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Décembre 2016 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: Accueil à l’INJS de 6 professeurs de l’école de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Tsukuba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fr-FR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2017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Accueil à l’INJS de M.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Tsuneao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Harashima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, avec 4 Professeurs de SNESD et 10 élèves japonais.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2018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Visite à SNESD de 5 élèves de l’INJS et 2 Professeurs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b="1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2019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 : Accueil à l’INJS de M. </a:t>
            </a:r>
            <a:r>
              <a:rPr lang="fr-FR" b="0" i="0" u="none" strike="noStrike" dirty="0" err="1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Ishii</a:t>
            </a:r>
            <a:r>
              <a:rPr lang="fr-FR" b="0" i="0" u="none" strike="noStrike" dirty="0">
                <a:solidFill>
                  <a:srgbClr val="262626"/>
                </a:solidFill>
                <a:effectLst/>
                <a:latin typeface="Garamond" panose="02020404030301010803" pitchFamily="18" charset="0"/>
              </a:rPr>
              <a:t>, avec 4 Professeurs de SNESD et 10 élèves japonais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</a:p>
          <a:p>
            <a:pPr algn="l" rtl="0" fontAlgn="base"/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sz="2000" b="1" i="1" u="none" strike="noStrike" dirty="0">
                <a:solidFill>
                  <a:srgbClr val="FF0000"/>
                </a:solidFill>
                <a:effectLst/>
                <a:latin typeface="Garamond" panose="02020404030301010803" pitchFamily="18" charset="0"/>
              </a:rPr>
              <a:t>2020</a:t>
            </a:r>
            <a:r>
              <a:rPr lang="fr-FR" sz="2000" b="0" i="1" u="none" strike="noStrike" dirty="0">
                <a:solidFill>
                  <a:srgbClr val="FF0000"/>
                </a:solidFill>
                <a:effectLst/>
                <a:latin typeface="Garamond" panose="02020404030301010803" pitchFamily="18" charset="0"/>
              </a:rPr>
              <a:t> : </a:t>
            </a:r>
            <a:r>
              <a:rPr lang="fr-FR" sz="2000" b="0" i="1" u="none" strike="noStrike" dirty="0" err="1">
                <a:solidFill>
                  <a:srgbClr val="FF0000"/>
                </a:solidFill>
                <a:effectLst/>
                <a:latin typeface="Garamond" panose="02020404030301010803" pitchFamily="18" charset="0"/>
              </a:rPr>
              <a:t>Viste</a:t>
            </a:r>
            <a:r>
              <a:rPr lang="fr-FR" sz="2000" b="0" i="1" u="none" strike="noStrike" dirty="0">
                <a:solidFill>
                  <a:srgbClr val="FF0000"/>
                </a:solidFill>
                <a:effectLst/>
                <a:latin typeface="Garamond" panose="02020404030301010803" pitchFamily="18" charset="0"/>
              </a:rPr>
              <a:t> du groupe INJS à la SNESD annulé en raison de la pandémie de COVID.</a:t>
            </a:r>
            <a:r>
              <a:rPr lang="en-US" sz="2000" b="0" i="1" u="none" strike="noStrike" dirty="0">
                <a:solidFill>
                  <a:srgbClr val="FF0000"/>
                </a:solidFill>
                <a:effectLst/>
                <a:latin typeface="Garamond" panose="02020404030301010803" pitchFamily="18" charset="0"/>
              </a:rPr>
              <a:t>​</a:t>
            </a:r>
            <a:endParaRPr lang="en-US" sz="2000" b="0" i="1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  <a:endParaRPr lang="fr-FR" b="0" i="0" u="none" strike="noStrike" dirty="0">
              <a:solidFill>
                <a:srgbClr val="000000"/>
              </a:solidFill>
              <a:effectLst/>
              <a:latin typeface="Segoe UI" panose="020F0502020204030204" pitchFamily="34" charset="0"/>
            </a:endParaRP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  <a:endParaRPr lang="fr-FR" b="0" i="0" u="none" strike="noStrike" dirty="0">
              <a:solidFill>
                <a:srgbClr val="000000"/>
              </a:solidFill>
              <a:effectLst/>
              <a:latin typeface="Segoe UI" panose="020F0502020204030204" pitchFamily="34" charset="0"/>
            </a:endParaRP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  <a:endParaRPr lang="fr-FR" b="0" i="0" u="none" strike="noStrike" dirty="0">
              <a:solidFill>
                <a:srgbClr val="000000"/>
              </a:solidFill>
              <a:effectLst/>
              <a:latin typeface="Segoe UI" panose="020F0502020204030204" pitchFamily="34" charset="0"/>
            </a:endParaRP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​</a:t>
            </a:r>
            <a:endParaRPr lang="fr-FR" b="0" i="0" u="none" strike="noStrike" dirty="0">
              <a:solidFill>
                <a:srgbClr val="000000"/>
              </a:solidFill>
              <a:effectLst/>
              <a:latin typeface="Segoe UI" panose="020F0502020204030204" pitchFamily="34" charset="0"/>
            </a:endParaRPr>
          </a:p>
          <a:p>
            <a:pPr lvl="0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5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1A4662A-D433-6348-9957-2EFAF7A44C43}"/>
              </a:ext>
            </a:extLst>
          </p:cNvPr>
          <p:cNvCxnSpPr/>
          <p:nvPr/>
        </p:nvCxnSpPr>
        <p:spPr>
          <a:xfrm flipV="1">
            <a:off x="1134669" y="3700030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FB23748-FCDC-3B4F-9A7C-B43F4AC8F54F}"/>
              </a:ext>
            </a:extLst>
          </p:cNvPr>
          <p:cNvCxnSpPr/>
          <p:nvPr/>
        </p:nvCxnSpPr>
        <p:spPr>
          <a:xfrm flipV="1">
            <a:off x="1679587" y="24035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723842B-8A07-B74C-AD69-A7E7E5C7DC68}"/>
              </a:ext>
            </a:extLst>
          </p:cNvPr>
          <p:cNvCxnSpPr/>
          <p:nvPr/>
        </p:nvCxnSpPr>
        <p:spPr>
          <a:xfrm flipV="1">
            <a:off x="7333608" y="3660569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230F5-32A2-AC47-90D2-4C5FA6D36721}"/>
              </a:ext>
            </a:extLst>
          </p:cNvPr>
          <p:cNvCxnSpPr/>
          <p:nvPr/>
        </p:nvCxnSpPr>
        <p:spPr>
          <a:xfrm flipV="1">
            <a:off x="5141912" y="24035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8D4E962-8D6D-DF4D-ACC6-C27F0C23FF0A}"/>
              </a:ext>
            </a:extLst>
          </p:cNvPr>
          <p:cNvCxnSpPr/>
          <p:nvPr/>
        </p:nvCxnSpPr>
        <p:spPr>
          <a:xfrm flipV="1">
            <a:off x="9032703" y="2389400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259B5895-8BF9-3449-A19B-3D0026472A66}"/>
              </a:ext>
            </a:extLst>
          </p:cNvPr>
          <p:cNvSpPr txBox="1"/>
          <p:nvPr/>
        </p:nvSpPr>
        <p:spPr>
          <a:xfrm>
            <a:off x="5784540" y="4536578"/>
            <a:ext cx="3931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66FF"/>
                </a:solidFill>
              </a:rPr>
              <a:t>                      </a:t>
            </a:r>
            <a:r>
              <a:rPr lang="fr-FR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relance du jumelage : M. </a:t>
            </a:r>
            <a:r>
              <a:rPr lang="fr-FR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Dutheil</a:t>
            </a:r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 (directeur INJS) et M. Merlette (professeur INJS)</a:t>
            </a:r>
          </a:p>
          <a:p>
            <a:endParaRPr lang="fr-FR" dirty="0">
              <a:solidFill>
                <a:srgbClr val="3366FF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C21C75-4F6E-B44F-8F58-D76839924F29}"/>
              </a:ext>
            </a:extLst>
          </p:cNvPr>
          <p:cNvSpPr txBox="1"/>
          <p:nvPr/>
        </p:nvSpPr>
        <p:spPr>
          <a:xfrm>
            <a:off x="256405" y="1216920"/>
            <a:ext cx="28463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910BD2"/>
                </a:solidFill>
              </a:rPr>
              <a:t> </a:t>
            </a:r>
            <a:r>
              <a:rPr lang="fr-FR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 visite à l’INJS  de M. </a:t>
            </a:r>
            <a:r>
              <a:rPr lang="fr-F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Miyoshi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 (professeur)</a:t>
            </a:r>
          </a:p>
          <a:p>
            <a:endParaRPr lang="fr-FR" sz="1400" i="1" dirty="0">
              <a:solidFill>
                <a:srgbClr val="910BD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BE6A35-23C4-724C-8D2F-2429AF7E19D1}"/>
              </a:ext>
            </a:extLst>
          </p:cNvPr>
          <p:cNvSpPr txBox="1"/>
          <p:nvPr/>
        </p:nvSpPr>
        <p:spPr>
          <a:xfrm>
            <a:off x="3230911" y="1027217"/>
            <a:ext cx="382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dirty="0">
                <a:solidFill>
                  <a:srgbClr val="910BD2"/>
                </a:solidFill>
              </a:rPr>
              <a:t> </a:t>
            </a:r>
            <a:r>
              <a:rPr lang="fr-FR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 algn="ctr"/>
            <a:endParaRPr lang="fr-FR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 visite à l’INJS de Mme </a:t>
            </a:r>
            <a:r>
              <a:rPr lang="fr-FR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Saito</a:t>
            </a:r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 (directrice de SNESD)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3EE7B1-CD41-134D-BCF5-06862F93CB29}"/>
              </a:ext>
            </a:extLst>
          </p:cNvPr>
          <p:cNvSpPr/>
          <p:nvPr/>
        </p:nvSpPr>
        <p:spPr>
          <a:xfrm>
            <a:off x="7504864" y="1018522"/>
            <a:ext cx="30075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>
                <a:solidFill>
                  <a:srgbClr val="910BD2"/>
                </a:solidFill>
              </a:rPr>
              <a:t> </a:t>
            </a:r>
            <a:r>
              <a:rPr lang="fr-FR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  <a:p>
            <a:pPr lvl="0" algn="ctr"/>
            <a:endParaRPr lang="fr-FR" b="1" i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visite à l’INJS de M. Imai (directeur SNESD) et 2 professeurs de SNESD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25EB0B1-57AB-7B47-BE79-75806A51A106}"/>
              </a:ext>
            </a:extLst>
          </p:cNvPr>
          <p:cNvCxnSpPr/>
          <p:nvPr/>
        </p:nvCxnSpPr>
        <p:spPr>
          <a:xfrm flipV="1">
            <a:off x="10762426" y="3673352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èche vers la droite 11">
            <a:extLst>
              <a:ext uri="{FF2B5EF4-FFF2-40B4-BE49-F238E27FC236}">
                <a16:creationId xmlns:a16="http://schemas.microsoft.com/office/drawing/2014/main" id="{727B7FA6-F94D-6E42-AE06-A29D83856F64}"/>
              </a:ext>
            </a:extLst>
          </p:cNvPr>
          <p:cNvSpPr/>
          <p:nvPr/>
        </p:nvSpPr>
        <p:spPr>
          <a:xfrm>
            <a:off x="209798" y="2897580"/>
            <a:ext cx="11982202" cy="1021277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FC9A799-04B9-854B-AE6F-D13576643B31}"/>
              </a:ext>
            </a:extLst>
          </p:cNvPr>
          <p:cNvSpPr txBox="1"/>
          <p:nvPr/>
        </p:nvSpPr>
        <p:spPr>
          <a:xfrm>
            <a:off x="59108" y="4436300"/>
            <a:ext cx="2273296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400" i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 </a:t>
            </a:r>
            <a:r>
              <a:rPr lang="fr-FR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 signée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entre l’INJS et la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Education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Deaf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Tsukuba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(SNESD) à l’initiative de Mmes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Lemordant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Saito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E20FF6-30F6-1744-BE88-8E3EA3B12521}"/>
              </a:ext>
            </a:extLst>
          </p:cNvPr>
          <p:cNvSpPr txBox="1"/>
          <p:nvPr/>
        </p:nvSpPr>
        <p:spPr>
          <a:xfrm>
            <a:off x="9391959" y="4536578"/>
            <a:ext cx="27409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 algn="ctr"/>
            <a:endParaRPr lang="fr-FR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visite à SNESD de M. Merlette, Mme Fisher et M. Hyacinthe (professeurs INJS)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2B9277-C083-A54B-8F42-C56859984C50}"/>
              </a:ext>
            </a:extLst>
          </p:cNvPr>
          <p:cNvSpPr txBox="1"/>
          <p:nvPr/>
        </p:nvSpPr>
        <p:spPr>
          <a:xfrm>
            <a:off x="1822140" y="194823"/>
            <a:ext cx="79248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Chronologie des échanges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221C380-3F8A-7E43-875F-00E493E046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186129" y="101345"/>
            <a:ext cx="749466" cy="678253"/>
          </a:xfrm>
          <a:prstGeom prst="rect">
            <a:avLst/>
          </a:prstGeom>
        </p:spPr>
      </p:pic>
      <p:pic>
        <p:nvPicPr>
          <p:cNvPr id="19" name="Image 18" descr="01 Logo INJS Grand format.psd">
            <a:extLst>
              <a:ext uri="{FF2B5EF4-FFF2-40B4-BE49-F238E27FC236}">
                <a16:creationId xmlns:a16="http://schemas.microsoft.com/office/drawing/2014/main" id="{F1DB96F5-82A1-7149-9A9F-9066C1438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5" y="131147"/>
            <a:ext cx="572734" cy="57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95B917C6-CC74-D847-BFD3-DA5E34DBAA7E}"/>
              </a:ext>
            </a:extLst>
          </p:cNvPr>
          <p:cNvSpPr/>
          <p:nvPr/>
        </p:nvSpPr>
        <p:spPr>
          <a:xfrm>
            <a:off x="209798" y="3462119"/>
            <a:ext cx="11982202" cy="1021277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D7E552-CAA3-964C-AD5D-942FD38E3D37}"/>
              </a:ext>
            </a:extLst>
          </p:cNvPr>
          <p:cNvCxnSpPr/>
          <p:nvPr/>
        </p:nvCxnSpPr>
        <p:spPr>
          <a:xfrm flipV="1">
            <a:off x="1241427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9691F5A-8EF4-DD42-92D8-3D05DB4162BE}"/>
              </a:ext>
            </a:extLst>
          </p:cNvPr>
          <p:cNvCxnSpPr/>
          <p:nvPr/>
        </p:nvCxnSpPr>
        <p:spPr>
          <a:xfrm flipV="1">
            <a:off x="4608512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E5E065D-F45C-C94E-A657-6DAC689253CD}"/>
              </a:ext>
            </a:extLst>
          </p:cNvPr>
          <p:cNvCxnSpPr/>
          <p:nvPr/>
        </p:nvCxnSpPr>
        <p:spPr>
          <a:xfrm flipV="1">
            <a:off x="7921625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3EC4957-D8D6-1749-8836-1E06DCC055A2}"/>
              </a:ext>
            </a:extLst>
          </p:cNvPr>
          <p:cNvSpPr txBox="1"/>
          <p:nvPr/>
        </p:nvSpPr>
        <p:spPr>
          <a:xfrm>
            <a:off x="212210" y="2380137"/>
            <a:ext cx="2846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</a:t>
            </a:r>
            <a:r>
              <a:rPr lang="fr-FR" dirty="0">
                <a:solidFill>
                  <a:srgbClr val="FF0000"/>
                </a:solidFill>
              </a:rPr>
              <a:t>2014</a:t>
            </a:r>
          </a:p>
          <a:p>
            <a:r>
              <a:rPr lang="fr-FR" sz="1400" i="1" dirty="0">
                <a:solidFill>
                  <a:srgbClr val="910BD2"/>
                </a:solidFill>
              </a:rPr>
              <a:t>1</a:t>
            </a:r>
            <a:r>
              <a:rPr lang="fr-FR" sz="1400" i="1" baseline="30000" dirty="0">
                <a:solidFill>
                  <a:srgbClr val="910BD2"/>
                </a:solidFill>
              </a:rPr>
              <a:t>er</a:t>
            </a:r>
            <a:r>
              <a:rPr lang="fr-FR" sz="1400" i="1" dirty="0">
                <a:solidFill>
                  <a:srgbClr val="910BD2"/>
                </a:solidFill>
              </a:rPr>
              <a:t> voyage au Japon avec 5 élèves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00D287-4CE1-4C49-A7D6-9BFD71B17550}"/>
              </a:ext>
            </a:extLst>
          </p:cNvPr>
          <p:cNvSpPr txBox="1"/>
          <p:nvPr/>
        </p:nvSpPr>
        <p:spPr>
          <a:xfrm>
            <a:off x="3218168" y="1938709"/>
            <a:ext cx="3001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       </a:t>
            </a:r>
            <a:r>
              <a:rPr lang="fr-FR" dirty="0">
                <a:solidFill>
                  <a:srgbClr val="FF0000"/>
                </a:solidFill>
              </a:rPr>
              <a:t>2016</a:t>
            </a:r>
          </a:p>
          <a:p>
            <a:pPr algn="ctr"/>
            <a:r>
              <a:rPr lang="fr-FR" sz="1400" i="1" dirty="0">
                <a:solidFill>
                  <a:srgbClr val="910BD2"/>
                </a:solidFill>
              </a:rPr>
              <a:t>2</a:t>
            </a:r>
            <a:r>
              <a:rPr lang="fr-FR" sz="1400" i="1" baseline="30000" dirty="0">
                <a:solidFill>
                  <a:srgbClr val="910BD2"/>
                </a:solidFill>
              </a:rPr>
              <a:t>eme</a:t>
            </a:r>
            <a:r>
              <a:rPr lang="fr-FR" sz="1400" i="1" dirty="0">
                <a:solidFill>
                  <a:srgbClr val="910BD2"/>
                </a:solidFill>
              </a:rPr>
              <a:t> voyage au Japon avec 5 élèves</a:t>
            </a:r>
          </a:p>
          <a:p>
            <a:pPr algn="ctr"/>
            <a:r>
              <a:rPr lang="fr-FR" sz="1400" i="1" dirty="0">
                <a:solidFill>
                  <a:srgbClr val="FF0000"/>
                </a:solidFill>
              </a:rPr>
              <a:t>Signature du jumelage </a:t>
            </a:r>
            <a:r>
              <a:rPr lang="fr-FR" sz="1400" i="1" dirty="0">
                <a:solidFill>
                  <a:srgbClr val="910BD2"/>
                </a:solidFill>
              </a:rPr>
              <a:t>à Tokyo par Mme </a:t>
            </a:r>
            <a:r>
              <a:rPr lang="fr-FR" sz="1400" i="1" dirty="0" err="1">
                <a:solidFill>
                  <a:srgbClr val="910BD2"/>
                </a:solidFill>
              </a:rPr>
              <a:t>Hémery</a:t>
            </a:r>
            <a:endParaRPr lang="fr-FR" sz="1400" dirty="0">
              <a:solidFill>
                <a:srgbClr val="910BD2"/>
              </a:solidFill>
            </a:endParaRPr>
          </a:p>
        </p:txBody>
      </p:sp>
      <p:pic>
        <p:nvPicPr>
          <p:cNvPr id="16" name="Image 15" descr="01 Logo INJS Grand format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1" y="194563"/>
            <a:ext cx="572734" cy="5727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9370DD-2278-5C45-BB3C-441B00B23EE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671959" y="141804"/>
            <a:ext cx="749466" cy="6782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39107" y="2357227"/>
            <a:ext cx="3007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    </a:t>
            </a:r>
            <a:r>
              <a:rPr lang="fr-FR" dirty="0">
                <a:solidFill>
                  <a:srgbClr val="FF0000"/>
                </a:solidFill>
              </a:rPr>
              <a:t>2018</a:t>
            </a:r>
          </a:p>
          <a:p>
            <a:r>
              <a:rPr lang="fr-FR" sz="1400" i="1" dirty="0">
                <a:solidFill>
                  <a:srgbClr val="910BD2"/>
                </a:solidFill>
              </a:rPr>
              <a:t>3</a:t>
            </a:r>
            <a:r>
              <a:rPr lang="fr-FR" sz="1400" i="1" baseline="30000" dirty="0">
                <a:solidFill>
                  <a:srgbClr val="910BD2"/>
                </a:solidFill>
              </a:rPr>
              <a:t>eme</a:t>
            </a:r>
            <a:r>
              <a:rPr lang="fr-FR" sz="1400" i="1" dirty="0">
                <a:solidFill>
                  <a:srgbClr val="910BD2"/>
                </a:solidFill>
              </a:rPr>
              <a:t> voyage au Japon avec 5 élèves</a:t>
            </a:r>
            <a:endParaRPr lang="fr-FR" sz="1400" dirty="0">
              <a:solidFill>
                <a:srgbClr val="910BD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D511CE-5364-0B48-8429-2DBE6106EBC8}"/>
              </a:ext>
            </a:extLst>
          </p:cNvPr>
          <p:cNvSpPr txBox="1"/>
          <p:nvPr/>
        </p:nvSpPr>
        <p:spPr>
          <a:xfrm>
            <a:off x="1892300" y="177800"/>
            <a:ext cx="79248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Chronologie des échanges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F070F6-DEA6-3F48-80F2-7A758F305E3F}"/>
              </a:ext>
            </a:extLst>
          </p:cNvPr>
          <p:cNvSpPr/>
          <p:nvPr/>
        </p:nvSpPr>
        <p:spPr>
          <a:xfrm>
            <a:off x="9646656" y="1907931"/>
            <a:ext cx="27333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    </a:t>
            </a:r>
            <a:r>
              <a:rPr lang="fr-FR" dirty="0">
                <a:solidFill>
                  <a:srgbClr val="FF0000"/>
                </a:solidFill>
              </a:rPr>
              <a:t>2020</a:t>
            </a:r>
          </a:p>
          <a:p>
            <a:pPr algn="ctr"/>
            <a:r>
              <a:rPr lang="fr-FR" i="1" dirty="0">
                <a:solidFill>
                  <a:srgbClr val="910BD2"/>
                </a:solidFill>
              </a:rPr>
              <a:t>4</a:t>
            </a:r>
            <a:r>
              <a:rPr lang="fr-FR" sz="1400" i="1" baseline="30000" dirty="0">
                <a:solidFill>
                  <a:srgbClr val="910BD2"/>
                </a:solidFill>
              </a:rPr>
              <a:t>eme</a:t>
            </a:r>
            <a:r>
              <a:rPr lang="fr-FR" sz="1400" i="1" dirty="0">
                <a:solidFill>
                  <a:srgbClr val="910BD2"/>
                </a:solidFill>
              </a:rPr>
              <a:t> voyage au Japon</a:t>
            </a:r>
          </a:p>
          <a:p>
            <a:pPr algn="ctr"/>
            <a:r>
              <a:rPr lang="fr-FR" sz="1400" i="1" dirty="0">
                <a:solidFill>
                  <a:srgbClr val="910BD2"/>
                </a:solidFill>
              </a:rPr>
              <a:t> avec 5 élèves</a:t>
            </a:r>
          </a:p>
          <a:p>
            <a:pPr algn="ctr"/>
            <a:r>
              <a:rPr lang="fr-FR" sz="1400" b="1" i="1" dirty="0">
                <a:solidFill>
                  <a:srgbClr val="FF0000"/>
                </a:solidFill>
              </a:rPr>
              <a:t>Annulé</a:t>
            </a:r>
            <a:r>
              <a:rPr lang="fr-FR" sz="1400" b="1" i="1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fr-FR" sz="1400" b="1" i="1" dirty="0" err="1">
                <a:solidFill>
                  <a:srgbClr val="FF0000"/>
                </a:solidFill>
                <a:sym typeface="Wingdings" pitchFamily="2" charset="2"/>
              </a:rPr>
              <a:t>covid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B3B4F92-03B0-3A4A-836C-9AA84CC4CDA8}"/>
              </a:ext>
            </a:extLst>
          </p:cNvPr>
          <p:cNvCxnSpPr/>
          <p:nvPr/>
        </p:nvCxnSpPr>
        <p:spPr>
          <a:xfrm flipV="1">
            <a:off x="10886082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EC417D-57B4-394A-8BB6-FE8585F59CC9}"/>
              </a:ext>
            </a:extLst>
          </p:cNvPr>
          <p:cNvGrpSpPr/>
          <p:nvPr/>
        </p:nvGrpSpPr>
        <p:grpSpPr>
          <a:xfrm>
            <a:off x="212210" y="4241330"/>
            <a:ext cx="11767580" cy="2525555"/>
            <a:chOff x="77521" y="3686487"/>
            <a:chExt cx="11767580" cy="2525555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D746065C-30C1-A746-B4DE-A989142CC285}"/>
                </a:ext>
              </a:extLst>
            </p:cNvPr>
            <p:cNvCxnSpPr/>
            <p:nvPr/>
          </p:nvCxnSpPr>
          <p:spPr>
            <a:xfrm flipV="1">
              <a:off x="760021" y="3686487"/>
              <a:ext cx="0" cy="7362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0FECA206-8FB0-2547-ADE2-1BA83F5902FA}"/>
                </a:ext>
              </a:extLst>
            </p:cNvPr>
            <p:cNvCxnSpPr/>
            <p:nvPr/>
          </p:nvCxnSpPr>
          <p:spPr>
            <a:xfrm flipV="1">
              <a:off x="6003101" y="3704112"/>
              <a:ext cx="0" cy="7362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9199DE-DE0D-8249-96F2-32D3FD068C99}"/>
                </a:ext>
              </a:extLst>
            </p:cNvPr>
            <p:cNvSpPr txBox="1"/>
            <p:nvPr/>
          </p:nvSpPr>
          <p:spPr>
            <a:xfrm>
              <a:off x="77521" y="4422757"/>
              <a:ext cx="1365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2013</a:t>
              </a:r>
            </a:p>
            <a:p>
              <a:endParaRPr lang="fr-FR" sz="400" dirty="0">
                <a:solidFill>
                  <a:srgbClr val="FF0000"/>
                </a:solidFill>
              </a:endParaRPr>
            </a:p>
            <a:p>
              <a:pPr algn="ctr"/>
              <a:r>
                <a:rPr lang="fr-FR" sz="1400" i="1" dirty="0">
                  <a:solidFill>
                    <a:srgbClr val="3366FF"/>
                  </a:solidFill>
                </a:rPr>
                <a:t>1</a:t>
              </a:r>
              <a:r>
                <a:rPr lang="fr-FR" sz="1400" i="1" baseline="30000" dirty="0">
                  <a:solidFill>
                    <a:srgbClr val="3366FF"/>
                  </a:solidFill>
                </a:rPr>
                <a:t>er</a:t>
              </a:r>
              <a:r>
                <a:rPr lang="fr-FR" sz="1400" i="1" dirty="0">
                  <a:solidFill>
                    <a:srgbClr val="3366FF"/>
                  </a:solidFill>
                </a:rPr>
                <a:t> Accueil de 10 élèves japonais à l’INJS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72A4EB-D418-4A49-B453-1CEDFF1E3B63}"/>
                </a:ext>
              </a:extLst>
            </p:cNvPr>
            <p:cNvSpPr txBox="1"/>
            <p:nvPr/>
          </p:nvSpPr>
          <p:spPr>
            <a:xfrm>
              <a:off x="4383185" y="4436300"/>
              <a:ext cx="39315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3366FF"/>
                  </a:solidFill>
                </a:rPr>
                <a:t>                      </a:t>
              </a:r>
              <a:r>
                <a:rPr lang="fr-FR" dirty="0">
                  <a:solidFill>
                    <a:srgbClr val="FF0000"/>
                  </a:solidFill>
                </a:rPr>
                <a:t>2017</a:t>
              </a:r>
            </a:p>
            <a:p>
              <a:r>
                <a:rPr lang="fr-FR" sz="1400" i="1" dirty="0">
                  <a:solidFill>
                    <a:srgbClr val="3366FF"/>
                  </a:solidFill>
                </a:rPr>
                <a:t>2</a:t>
              </a:r>
              <a:r>
                <a:rPr lang="fr-FR" sz="1400" i="1" baseline="30000" dirty="0">
                  <a:solidFill>
                    <a:srgbClr val="3366FF"/>
                  </a:solidFill>
                </a:rPr>
                <a:t>ème</a:t>
              </a:r>
              <a:r>
                <a:rPr lang="fr-FR" sz="1400" i="1" dirty="0">
                  <a:solidFill>
                    <a:srgbClr val="3366FF"/>
                  </a:solidFill>
                </a:rPr>
                <a:t> Accueil de 10 élèves japonais à l’INJS</a:t>
              </a:r>
            </a:p>
            <a:p>
              <a:endParaRPr lang="fr-FR" dirty="0">
                <a:solidFill>
                  <a:srgbClr val="3366FF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71DDAD4-AD81-4245-B22E-EC010980DDF1}"/>
                </a:ext>
              </a:extLst>
            </p:cNvPr>
            <p:cNvSpPr txBox="1"/>
            <p:nvPr/>
          </p:nvSpPr>
          <p:spPr>
            <a:xfrm>
              <a:off x="8054151" y="4436300"/>
              <a:ext cx="37909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                           2019</a:t>
              </a:r>
            </a:p>
            <a:p>
              <a:r>
                <a:rPr lang="fr-FR" sz="1400" i="1" dirty="0">
                  <a:solidFill>
                    <a:srgbClr val="3366FF"/>
                  </a:solidFill>
                </a:rPr>
                <a:t>3</a:t>
              </a:r>
              <a:r>
                <a:rPr lang="fr-FR" sz="1400" i="1" baseline="30000" dirty="0">
                  <a:solidFill>
                    <a:srgbClr val="3366FF"/>
                  </a:solidFill>
                </a:rPr>
                <a:t>ème</a:t>
              </a:r>
              <a:r>
                <a:rPr lang="fr-FR" sz="1400" i="1" dirty="0">
                  <a:solidFill>
                    <a:srgbClr val="3366FF"/>
                  </a:solidFill>
                </a:rPr>
                <a:t> Accueil de 10  élèves japonais à l’INJS</a:t>
              </a:r>
              <a:endParaRPr lang="fr-FR" sz="1400" dirty="0">
                <a:solidFill>
                  <a:srgbClr val="3366FF"/>
                </a:solidFill>
              </a:endParaRPr>
            </a:p>
            <a:p>
              <a:endParaRPr lang="fr-FR" dirty="0">
                <a:solidFill>
                  <a:srgbClr val="3366FF"/>
                </a:solidFill>
              </a:endParaRP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FECA206-8FB0-2547-ADE2-1BA83F5902FA}"/>
                </a:ext>
              </a:extLst>
            </p:cNvPr>
            <p:cNvCxnSpPr/>
            <p:nvPr/>
          </p:nvCxnSpPr>
          <p:spPr>
            <a:xfrm flipV="1">
              <a:off x="9949626" y="3690766"/>
              <a:ext cx="0" cy="7362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7DDB3F0-EB35-704A-8014-AED2B472A3C9}"/>
                </a:ext>
              </a:extLst>
            </p:cNvPr>
            <p:cNvCxnSpPr/>
            <p:nvPr/>
          </p:nvCxnSpPr>
          <p:spPr>
            <a:xfrm flipV="1">
              <a:off x="2880921" y="3691412"/>
              <a:ext cx="0" cy="7362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57F4C2-337B-9A49-B9A8-2C27A60808C6}"/>
                </a:ext>
              </a:extLst>
            </p:cNvPr>
            <p:cNvSpPr txBox="1"/>
            <p:nvPr/>
          </p:nvSpPr>
          <p:spPr>
            <a:xfrm>
              <a:off x="2109520" y="4488493"/>
              <a:ext cx="1489579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2015</a:t>
              </a:r>
            </a:p>
            <a:p>
              <a:endParaRPr lang="fr-FR" sz="400" dirty="0">
                <a:solidFill>
                  <a:srgbClr val="FF0000"/>
                </a:solidFill>
              </a:endParaRPr>
            </a:p>
            <a:p>
              <a:pPr algn="ctr"/>
              <a:r>
                <a:rPr lang="fr-FR" sz="1400" i="1" dirty="0">
                  <a:solidFill>
                    <a:srgbClr val="3366FF"/>
                  </a:solidFill>
                </a:rPr>
                <a:t>2</a:t>
              </a:r>
              <a:r>
                <a:rPr lang="fr-FR" sz="1400" i="1" baseline="30000" dirty="0">
                  <a:solidFill>
                    <a:srgbClr val="3366FF"/>
                  </a:solidFill>
                </a:rPr>
                <a:t>eme</a:t>
              </a:r>
              <a:r>
                <a:rPr lang="fr-FR" sz="1400" i="1" dirty="0">
                  <a:solidFill>
                    <a:srgbClr val="3366FF"/>
                  </a:solidFill>
                </a:rPr>
                <a:t> Accueil de 10 élèves japonais à l’INJS</a:t>
              </a:r>
            </a:p>
            <a:p>
              <a:pPr algn="ctr"/>
              <a:r>
                <a:rPr lang="fr-FR" sz="1400" b="1" i="1" dirty="0">
                  <a:solidFill>
                    <a:srgbClr val="FF0000"/>
                  </a:solidFill>
                </a:rPr>
                <a:t>Annulé</a:t>
              </a:r>
              <a:r>
                <a:rPr lang="fr-FR" sz="1400" b="1" i="1" dirty="0">
                  <a:solidFill>
                    <a:srgbClr val="FF0000"/>
                  </a:solidFill>
                  <a:sym typeface="Wingdings" pitchFamily="2" charset="2"/>
                </a:rPr>
                <a:t> évènement parisien</a:t>
              </a:r>
              <a:endParaRPr lang="fr-FR" sz="14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E5F17E61-7679-0A4C-9B6A-1DE20A227061}"/>
              </a:ext>
            </a:extLst>
          </p:cNvPr>
          <p:cNvSpPr txBox="1"/>
          <p:nvPr/>
        </p:nvSpPr>
        <p:spPr>
          <a:xfrm>
            <a:off x="7767119" y="1005545"/>
            <a:ext cx="3759074" cy="800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  </a:t>
            </a:r>
            <a:r>
              <a:rPr lang="fr-FR" b="1" dirty="0">
                <a:solidFill>
                  <a:srgbClr val="00B0F0"/>
                </a:solidFill>
              </a:rPr>
              <a:t>25 octobre 2019</a:t>
            </a:r>
          </a:p>
          <a:p>
            <a:pPr algn="ctr"/>
            <a:r>
              <a:rPr lang="fr-FR" sz="1400" b="1" i="1" dirty="0">
                <a:solidFill>
                  <a:srgbClr val="00B0F0"/>
                </a:solidFill>
              </a:rPr>
              <a:t>Lauréat du concours de la fondation SASAKAWA </a:t>
            </a:r>
            <a:r>
              <a:rPr lang="fr-FR" sz="1400" b="1" i="1" dirty="0">
                <a:solidFill>
                  <a:srgbClr val="00B0F0"/>
                </a:solidFill>
                <a:sym typeface="Wingdings" pitchFamily="2" charset="2"/>
              </a:rPr>
              <a:t> financement de 6000€</a:t>
            </a:r>
            <a:endParaRPr lang="fr-FR" sz="1400" b="1" dirty="0">
              <a:solidFill>
                <a:srgbClr val="00B0F0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3026D55-4AE4-3D4B-89C3-50E7AB420C99}"/>
              </a:ext>
            </a:extLst>
          </p:cNvPr>
          <p:cNvCxnSpPr>
            <a:cxnSpLocks/>
          </p:cNvCxnSpPr>
          <p:nvPr/>
        </p:nvCxnSpPr>
        <p:spPr>
          <a:xfrm flipV="1">
            <a:off x="9817100" y="1818618"/>
            <a:ext cx="0" cy="18596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51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CB9E7850-7279-B24D-9549-79AFFA48F3BF}"/>
              </a:ext>
            </a:extLst>
          </p:cNvPr>
          <p:cNvSpPr/>
          <p:nvPr/>
        </p:nvSpPr>
        <p:spPr>
          <a:xfrm>
            <a:off x="209798" y="3462119"/>
            <a:ext cx="11982202" cy="1021277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374FB5-F220-2C44-9CEC-DC1D7D2BA514}"/>
              </a:ext>
            </a:extLst>
          </p:cNvPr>
          <p:cNvSpPr/>
          <p:nvPr/>
        </p:nvSpPr>
        <p:spPr>
          <a:xfrm>
            <a:off x="173880" y="2100543"/>
            <a:ext cx="27333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    </a:t>
            </a:r>
            <a:r>
              <a:rPr lang="fr-FR" dirty="0">
                <a:solidFill>
                  <a:srgbClr val="FF0000"/>
                </a:solidFill>
              </a:rPr>
              <a:t>2023</a:t>
            </a:r>
          </a:p>
          <a:p>
            <a:pPr algn="ctr"/>
            <a:r>
              <a:rPr lang="fr-FR" i="1" dirty="0">
                <a:solidFill>
                  <a:srgbClr val="910BD2"/>
                </a:solidFill>
              </a:rPr>
              <a:t>4</a:t>
            </a:r>
            <a:r>
              <a:rPr lang="fr-FR" sz="1400" i="1" baseline="30000" dirty="0">
                <a:solidFill>
                  <a:srgbClr val="910BD2"/>
                </a:solidFill>
              </a:rPr>
              <a:t>eme</a:t>
            </a:r>
            <a:r>
              <a:rPr lang="fr-FR" sz="1400" i="1" dirty="0">
                <a:solidFill>
                  <a:srgbClr val="910BD2"/>
                </a:solidFill>
              </a:rPr>
              <a:t> voyage au Japon</a:t>
            </a:r>
          </a:p>
          <a:p>
            <a:pPr algn="ctr"/>
            <a:r>
              <a:rPr lang="fr-FR" sz="1400" i="1" dirty="0">
                <a:solidFill>
                  <a:srgbClr val="910BD2"/>
                </a:solidFill>
              </a:rPr>
              <a:t> avec 5 élèves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1997F9D-E893-F846-B7F6-A8B1E0B0F4E4}"/>
              </a:ext>
            </a:extLst>
          </p:cNvPr>
          <p:cNvCxnSpPr/>
          <p:nvPr/>
        </p:nvCxnSpPr>
        <p:spPr>
          <a:xfrm flipV="1">
            <a:off x="1386482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4E9C179-70BE-D740-9E57-B42B80086B51}"/>
              </a:ext>
            </a:extLst>
          </p:cNvPr>
          <p:cNvSpPr txBox="1"/>
          <p:nvPr/>
        </p:nvSpPr>
        <p:spPr>
          <a:xfrm>
            <a:off x="1714500" y="4994283"/>
            <a:ext cx="2311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 2023-2024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r>
              <a:rPr lang="fr-FR" i="1" dirty="0">
                <a:solidFill>
                  <a:srgbClr val="3366FF"/>
                </a:solidFill>
              </a:rPr>
              <a:t>4</a:t>
            </a:r>
            <a:r>
              <a:rPr lang="fr-FR" sz="1800" i="1" baseline="30000" dirty="0">
                <a:solidFill>
                  <a:srgbClr val="3366FF"/>
                </a:solidFill>
              </a:rPr>
              <a:t>ème</a:t>
            </a:r>
            <a:r>
              <a:rPr lang="fr-FR" sz="1800" i="1" dirty="0">
                <a:solidFill>
                  <a:srgbClr val="3366FF"/>
                </a:solidFill>
              </a:rPr>
              <a:t> Accueil de 10  élèves japonais à l’INJS</a:t>
            </a:r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EFA0D44-C8F1-2046-AC7A-756F36706053}"/>
              </a:ext>
            </a:extLst>
          </p:cNvPr>
          <p:cNvCxnSpPr/>
          <p:nvPr/>
        </p:nvCxnSpPr>
        <p:spPr>
          <a:xfrm flipV="1">
            <a:off x="2907246" y="4258013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51C4C639-BE0A-864A-A6F2-6229DAA68E41}"/>
              </a:ext>
            </a:extLst>
          </p:cNvPr>
          <p:cNvSpPr txBox="1"/>
          <p:nvPr/>
        </p:nvSpPr>
        <p:spPr>
          <a:xfrm>
            <a:off x="1892300" y="177800"/>
            <a:ext cx="79248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Chronologie des échanges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5F20079-D0B6-A744-B54B-D8B4DF8C0868}"/>
              </a:ext>
            </a:extLst>
          </p:cNvPr>
          <p:cNvCxnSpPr/>
          <p:nvPr/>
        </p:nvCxnSpPr>
        <p:spPr>
          <a:xfrm flipV="1">
            <a:off x="4318290" y="2962317"/>
            <a:ext cx="0" cy="73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F0C4315-2457-BD4F-A8CD-F15249CA96B2}"/>
              </a:ext>
            </a:extLst>
          </p:cNvPr>
          <p:cNvSpPr/>
          <p:nvPr/>
        </p:nvSpPr>
        <p:spPr>
          <a:xfrm>
            <a:off x="2870200" y="2020543"/>
            <a:ext cx="27333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910BD2"/>
                </a:solidFill>
              </a:rPr>
              <a:t>               </a:t>
            </a:r>
            <a:r>
              <a:rPr lang="fr-FR" dirty="0">
                <a:solidFill>
                  <a:srgbClr val="FF0000"/>
                </a:solidFill>
              </a:rPr>
              <a:t>2025</a:t>
            </a:r>
          </a:p>
          <a:p>
            <a:pPr algn="ctr"/>
            <a:r>
              <a:rPr lang="fr-FR" sz="2000" i="1" dirty="0">
                <a:solidFill>
                  <a:srgbClr val="910BD2"/>
                </a:solidFill>
              </a:rPr>
              <a:t>5</a:t>
            </a:r>
            <a:r>
              <a:rPr lang="fr-FR" sz="1400" i="1" baseline="30000" dirty="0">
                <a:solidFill>
                  <a:srgbClr val="910BD2"/>
                </a:solidFill>
              </a:rPr>
              <a:t>eme</a:t>
            </a:r>
            <a:r>
              <a:rPr lang="fr-FR" sz="1400" i="1" dirty="0">
                <a:solidFill>
                  <a:srgbClr val="910BD2"/>
                </a:solidFill>
              </a:rPr>
              <a:t> voyage au Japon</a:t>
            </a:r>
          </a:p>
          <a:p>
            <a:pPr algn="ctr"/>
            <a:r>
              <a:rPr lang="fr-FR" sz="1400" i="1" dirty="0">
                <a:solidFill>
                  <a:srgbClr val="910BD2"/>
                </a:solidFill>
              </a:rPr>
              <a:t> avec 5 élèves</a:t>
            </a:r>
          </a:p>
        </p:txBody>
      </p:sp>
    </p:spTree>
    <p:extLst>
      <p:ext uri="{BB962C8B-B14F-4D97-AF65-F5344CB8AC3E}">
        <p14:creationId xmlns:p14="http://schemas.microsoft.com/office/powerpoint/2010/main" val="22595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61FC87-83C0-184B-BEA2-53B29BB60373}"/>
              </a:ext>
            </a:extLst>
          </p:cNvPr>
          <p:cNvSpPr txBox="1"/>
          <p:nvPr/>
        </p:nvSpPr>
        <p:spPr>
          <a:xfrm>
            <a:off x="330200" y="1600855"/>
            <a:ext cx="115316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Urbanisme et nature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l’importance des jardins dans la culture nippone visite des jardins impériaux et autres espaces verts dans la ville avec dessins et photos</a:t>
            </a:r>
          </a:p>
          <a:p>
            <a:pPr marL="457200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Edo/Tokyo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vestiges d’une architectures ancestrales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visite du musée d’Edo puis recherche des principaux quartiers qui ont évolué sous Tokyo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J-POP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l’histoire d’une culture Populaire découverte des quartiers d’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Ueno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Akihabara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Rencontre à l’autre bout du monde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langue-mode de vie-culture culinaire-étude…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jours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visite de l’université de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Tsukuba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rencontre avec les élèves et les professeurs.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temples dans Tokyo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visite des principaux temples de Tokyo étude de l’architectures et des histoires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L’art au japon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visite du musée d’art moderne de la ville ainsi que du musée de Tokyo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Samouraï et Sumo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à la découverte du musée de l’art des sumos et du musée des samouraï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F1778F-5021-DA4E-8C41-BADDD4E257F1}"/>
              </a:ext>
            </a:extLst>
          </p:cNvPr>
          <p:cNvSpPr txBox="1"/>
          <p:nvPr/>
        </p:nvSpPr>
        <p:spPr>
          <a:xfrm>
            <a:off x="3860800" y="355600"/>
            <a:ext cx="4800600" cy="13388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programme du voyage de mai 2023:</a:t>
            </a:r>
          </a:p>
          <a:p>
            <a:pPr algn="ctr"/>
            <a:endParaRPr lang="fr-F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FA66198-3A29-1948-BC2D-5FA7BB346DE6}"/>
              </a:ext>
            </a:extLst>
          </p:cNvPr>
          <p:cNvSpPr txBox="1"/>
          <p:nvPr/>
        </p:nvSpPr>
        <p:spPr>
          <a:xfrm>
            <a:off x="2794000" y="666234"/>
            <a:ext cx="6096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objectifs: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BF3053-328C-9342-B9D5-48A6BF04A79B}"/>
              </a:ext>
            </a:extLst>
          </p:cNvPr>
          <p:cNvSpPr txBox="1"/>
          <p:nvPr/>
        </p:nvSpPr>
        <p:spPr>
          <a:xfrm>
            <a:off x="3048000" y="1779687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Découvrir et appréhender les différents aspects sociaux culturels de Tokyo</a:t>
            </a:r>
          </a:p>
          <a:p>
            <a:pPr marL="457200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Développer l’autonomie dans un séjour à l’étranger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Échanger et enrichir les échanges avec les élèves de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Tsukuba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Mettre en jeu ses connaissances historique et géographique dans leur contexte.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Rapporter et partager une expérience via un support papier, photo et numérique.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Adapter son niveau de langue oral et en LSF dans l’objectifs de décrire des éléments et des évènements </a:t>
            </a:r>
          </a:p>
          <a:p>
            <a:pPr marL="457200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8345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C699B12-8AC9-9C44-9C10-F80A8CD6F043}"/>
              </a:ext>
            </a:extLst>
          </p:cNvPr>
          <p:cNvSpPr txBox="1"/>
          <p:nvPr/>
        </p:nvSpPr>
        <p:spPr>
          <a:xfrm>
            <a:off x="2794000" y="666234"/>
            <a:ext cx="6096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créations :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A3CF5-9F47-B046-973A-DF2DF39F0959}"/>
              </a:ext>
            </a:extLst>
          </p:cNvPr>
          <p:cNvSpPr txBox="1"/>
          <p:nvPr/>
        </p:nvSpPr>
        <p:spPr>
          <a:xfrm>
            <a:off x="3048000" y="282883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Création d’un blog « carnet de voyage » tenu par les élèves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Explication et commentaires des visites en LSF et à l’oral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Dessin et photos en supports visuels.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77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342FAD-2883-4942-B080-691A48CB3D6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dirty="0"/>
              <a:t>Intérêt pédagogique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73E149-4290-124D-80CA-CDF7600CE530}"/>
              </a:ext>
            </a:extLst>
          </p:cNvPr>
          <p:cNvSpPr txBox="1"/>
          <p:nvPr/>
        </p:nvSpPr>
        <p:spPr>
          <a:xfrm>
            <a:off x="1069848" y="4248834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/>
              <a:t>Les objectifs  </a:t>
            </a:r>
            <a:r>
              <a:rPr lang="fr-FR" sz="1800" b="1" i="1" dirty="0">
                <a:solidFill>
                  <a:srgbClr val="FF0000"/>
                </a:solidFill>
              </a:rPr>
              <a:t>pédagogiques du voyage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257CA-470C-DF48-9CBC-288D39CF1DA1}"/>
              </a:ext>
            </a:extLst>
          </p:cNvPr>
          <p:cNvSpPr txBox="1"/>
          <p:nvPr/>
        </p:nvSpPr>
        <p:spPr>
          <a:xfrm>
            <a:off x="5489448" y="42488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/>
              <a:t>Les objectifs  </a:t>
            </a:r>
            <a:r>
              <a:rPr lang="fr-FR" sz="1800" b="1" i="1" dirty="0">
                <a:solidFill>
                  <a:srgbClr val="FF0000"/>
                </a:solidFill>
              </a:rPr>
              <a:t>pédagogiques de l’échange avec </a:t>
            </a:r>
            <a:r>
              <a:rPr lang="fr-FR" sz="1800" b="1" i="1" dirty="0" err="1">
                <a:solidFill>
                  <a:srgbClr val="FF0000"/>
                </a:solidFill>
              </a:rPr>
              <a:t>Tsukuba</a:t>
            </a:r>
            <a:endParaRPr lang="fr-FR" sz="1800" b="1" i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0A617E7-1353-AD4D-8CCA-44F795AFA7D4}"/>
              </a:ext>
            </a:extLst>
          </p:cNvPr>
          <p:cNvCxnSpPr>
            <a:stCxn id="2" idx="2"/>
          </p:cNvCxnSpPr>
          <p:nvPr/>
        </p:nvCxnSpPr>
        <p:spPr>
          <a:xfrm flipH="1">
            <a:off x="3835400" y="2093976"/>
            <a:ext cx="2263648" cy="1982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31F89F1-0A59-824D-88B6-161D025D6448}"/>
              </a:ext>
            </a:extLst>
          </p:cNvPr>
          <p:cNvCxnSpPr>
            <a:stCxn id="2" idx="2"/>
          </p:cNvCxnSpPr>
          <p:nvPr/>
        </p:nvCxnSpPr>
        <p:spPr>
          <a:xfrm>
            <a:off x="6099048" y="2093976"/>
            <a:ext cx="2549652" cy="1982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81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66DB21A9-C304-8B49-B9A6-A9505B104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81087"/>
            <a:ext cx="10058400" cy="10139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800" dirty="0"/>
              <a:t>Perspectives pédagogiques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32A479-A98F-2B4A-9A2C-5DB56F8DB772}"/>
              </a:ext>
            </a:extLst>
          </p:cNvPr>
          <p:cNvSpPr txBox="1"/>
          <p:nvPr/>
        </p:nvSpPr>
        <p:spPr>
          <a:xfrm>
            <a:off x="1069848" y="1498600"/>
            <a:ext cx="100584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"/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Développer</a:t>
            </a:r>
            <a:r>
              <a:rPr lang="fr-FR" dirty="0"/>
              <a:t> l’échange des pratiques pédagogiques</a:t>
            </a:r>
          </a:p>
          <a:p>
            <a:pPr marL="352425" indent="53975">
              <a:buFont typeface="Wingdings" pitchFamily="2" charset="2"/>
              <a:buChar char="Ø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Créer</a:t>
            </a:r>
            <a:r>
              <a:rPr lang="fr-FR" dirty="0"/>
              <a:t> une œuvre à « 4 mains », réalisation faite à distance sur un thème commun entre deux classes de chaque école</a:t>
            </a:r>
          </a:p>
          <a:p>
            <a:pPr marL="352425" indent="53975">
              <a:buFont typeface="Wingdings" pitchFamily="2" charset="2"/>
              <a:buChar char="Ø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Échanger</a:t>
            </a:r>
            <a:r>
              <a:rPr lang="fr-FR" dirty="0"/>
              <a:t> de manière régulière selon un planning prédéfini sur les cours d’anglais par l’application </a:t>
            </a:r>
            <a:r>
              <a:rPr lang="fr-FR" dirty="0" err="1"/>
              <a:t>skype</a:t>
            </a:r>
            <a:r>
              <a:rPr lang="fr-FR" dirty="0"/>
              <a:t> </a:t>
            </a:r>
          </a:p>
          <a:p>
            <a:pPr marL="352425" indent="53975">
              <a:buFont typeface="Wingdings" pitchFamily="2" charset="2"/>
              <a:buChar char="Ø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Intégrer</a:t>
            </a:r>
            <a:r>
              <a:rPr lang="fr-FR" dirty="0"/>
              <a:t> </a:t>
            </a:r>
            <a:r>
              <a:rPr lang="fr-FR" b="1" dirty="0"/>
              <a:t>des temps de réflexions entre les équipes </a:t>
            </a:r>
            <a:r>
              <a:rPr lang="fr-FR" dirty="0"/>
              <a:t>pendant les échanges  sur les questions des pratiques pédagogiques adaptées.</a:t>
            </a:r>
          </a:p>
          <a:p>
            <a:pPr marL="352425" indent="53975">
              <a:buFont typeface="Wingdings" pitchFamily="2" charset="2"/>
              <a:buChar char="Ø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Utiliser</a:t>
            </a:r>
            <a:r>
              <a:rPr lang="fr-FR" dirty="0"/>
              <a:t> une plateforme commune pour garder une trace des échanges cf. blog japon INJS</a:t>
            </a:r>
          </a:p>
          <a:p>
            <a:pPr marL="352425" indent="53975">
              <a:buFont typeface="Wingdings" pitchFamily="2" charset="2"/>
              <a:buChar char="Ø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Chercher</a:t>
            </a:r>
            <a:r>
              <a:rPr lang="fr-FR" dirty="0"/>
              <a:t> des Financements futur par des fondations extérieur grâce au blog.</a:t>
            </a:r>
          </a:p>
          <a:p>
            <a:pPr marL="352425"/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b="1" dirty="0"/>
              <a:t>Réaliser</a:t>
            </a:r>
            <a:r>
              <a:rPr lang="fr-FR" dirty="0"/>
              <a:t> une exposition aux journées portes ouvertes avec la présence des élèves</a:t>
            </a:r>
          </a:p>
        </p:txBody>
      </p:sp>
    </p:spTree>
    <p:extLst>
      <p:ext uri="{BB962C8B-B14F-4D97-AF65-F5344CB8AC3E}">
        <p14:creationId xmlns:p14="http://schemas.microsoft.com/office/powerpoint/2010/main" val="416566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40541-A3CD-904E-AC48-68E4752C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dirty="0"/>
              <a:t>Perspectives pour l’INJS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5F78D8-505B-9C4D-95B5-7EA88D8A208E}"/>
              </a:ext>
            </a:extLst>
          </p:cNvPr>
          <p:cNvSpPr txBox="1"/>
          <p:nvPr/>
        </p:nvSpPr>
        <p:spPr>
          <a:xfrm>
            <a:off x="1581150" y="2184400"/>
            <a:ext cx="90297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u="sng" dirty="0"/>
              <a:t>Expositions et visibilité institutionnelle:</a:t>
            </a:r>
          </a:p>
          <a:p>
            <a:pPr algn="ctr"/>
            <a:endParaRPr lang="fr-FR" sz="3200" dirty="0"/>
          </a:p>
          <a:p>
            <a:pPr marL="285750" indent="-285750" algn="ctr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JPO</a:t>
            </a:r>
          </a:p>
          <a:p>
            <a:pPr algn="ctr"/>
            <a:endParaRPr lang="fr-FR" dirty="0">
              <a:sym typeface="Wingdings" pitchFamily="2" charset="2"/>
            </a:endParaRPr>
          </a:p>
          <a:p>
            <a:pPr algn="ctr"/>
            <a:r>
              <a:rPr lang="fr-FR" dirty="0">
                <a:sym typeface="Wingdings" pitchFamily="2" charset="2"/>
              </a:rPr>
              <a:t>Journée du patrimoine: Rayonnement international « </a:t>
            </a:r>
            <a:r>
              <a:rPr lang="fr-FR" dirty="0" err="1">
                <a:sym typeface="Wingdings" pitchFamily="2" charset="2"/>
              </a:rPr>
              <a:t>tsukuba</a:t>
            </a:r>
            <a:r>
              <a:rPr lang="fr-FR" dirty="0">
                <a:sym typeface="Wingdings" pitchFamily="2" charset="2"/>
              </a:rPr>
              <a:t> »</a:t>
            </a:r>
          </a:p>
          <a:p>
            <a:pPr algn="ctr"/>
            <a:endParaRPr lang="fr-FR" dirty="0">
              <a:sym typeface="Wingdings" pitchFamily="2" charset="2"/>
            </a:endParaRPr>
          </a:p>
          <a:p>
            <a:pPr marL="285750" indent="-285750" algn="ctr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Site de l’INJS/Blog du voyage des élèves </a:t>
            </a:r>
          </a:p>
          <a:p>
            <a:pPr algn="ctr"/>
            <a:endParaRPr lang="fr-FR" dirty="0">
              <a:sym typeface="Wingdings" pitchFamily="2" charset="2"/>
            </a:endParaRPr>
          </a:p>
          <a:p>
            <a:pPr marL="285750" indent="-285750" algn="ctr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Réseaux sociaux de l’INJS (face book)</a:t>
            </a:r>
          </a:p>
          <a:p>
            <a:pPr marL="285750" indent="-285750" algn="ctr"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66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02A2236-9AF1-194F-89E3-23ED1B9707DE}"/>
              </a:ext>
            </a:extLst>
          </p:cNvPr>
          <p:cNvSpPr txBox="1"/>
          <p:nvPr/>
        </p:nvSpPr>
        <p:spPr>
          <a:xfrm>
            <a:off x="2986312" y="2702795"/>
            <a:ext cx="6226629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Le voyage de 2018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D7C147-A58F-6841-95A8-F6B765599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1" y="369400"/>
            <a:ext cx="11807372" cy="20259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9370DD-2278-5C45-BB3C-441B00B23E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16398" y="1091530"/>
            <a:ext cx="640442" cy="5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1F6026-B61D-8342-AC5E-56524997A3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94" b="2143"/>
          <a:stretch/>
        </p:blipFill>
        <p:spPr>
          <a:xfrm>
            <a:off x="1684564" y="1219200"/>
            <a:ext cx="5397500" cy="42091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C69F7C-8859-FE46-A466-6951E05211FB}"/>
              </a:ext>
            </a:extLst>
          </p:cNvPr>
          <p:cNvSpPr txBox="1"/>
          <p:nvPr/>
        </p:nvSpPr>
        <p:spPr>
          <a:xfrm>
            <a:off x="7213600" y="1219200"/>
            <a:ext cx="4746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 élèves du lycée de 17 à 18 ans</a:t>
            </a:r>
          </a:p>
          <a:p>
            <a:endParaRPr lang="fr-FR" dirty="0"/>
          </a:p>
          <a:p>
            <a:r>
              <a:rPr lang="fr-FR" dirty="0"/>
              <a:t>Un élève en classe de 2</a:t>
            </a:r>
            <a:r>
              <a:rPr lang="fr-FR" baseline="30000" dirty="0"/>
              <a:t>nd</a:t>
            </a:r>
            <a:r>
              <a:rPr lang="fr-FR" dirty="0"/>
              <a:t> au lycée Rodin</a:t>
            </a:r>
          </a:p>
          <a:p>
            <a:endParaRPr lang="fr-FR" dirty="0"/>
          </a:p>
          <a:p>
            <a:r>
              <a:rPr lang="fr-FR" dirty="0"/>
              <a:t>Deux élèves en cap coiffure</a:t>
            </a:r>
          </a:p>
          <a:p>
            <a:endParaRPr lang="fr-FR" dirty="0"/>
          </a:p>
          <a:p>
            <a:r>
              <a:rPr lang="fr-FR" dirty="0"/>
              <a:t>Une élèves en 2</a:t>
            </a:r>
            <a:r>
              <a:rPr lang="fr-FR" baseline="30000" dirty="0"/>
              <a:t>nd</a:t>
            </a:r>
            <a:r>
              <a:rPr lang="fr-FR" dirty="0"/>
              <a:t> bac pro marchandising visuel</a:t>
            </a:r>
          </a:p>
          <a:p>
            <a:endParaRPr lang="fr-FR" dirty="0"/>
          </a:p>
          <a:p>
            <a:r>
              <a:rPr lang="fr-FR" dirty="0"/>
              <a:t>Un élève en terminale bac pro métallerie </a:t>
            </a:r>
          </a:p>
        </p:txBody>
      </p:sp>
    </p:spTree>
    <p:extLst>
      <p:ext uri="{BB962C8B-B14F-4D97-AF65-F5344CB8AC3E}">
        <p14:creationId xmlns:p14="http://schemas.microsoft.com/office/powerpoint/2010/main" val="41591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B04356-EDF7-0F4D-92C7-60595751D1DB}"/>
              </a:ext>
            </a:extLst>
          </p:cNvPr>
          <p:cNvSpPr txBox="1"/>
          <p:nvPr/>
        </p:nvSpPr>
        <p:spPr>
          <a:xfrm>
            <a:off x="2235200" y="261257"/>
            <a:ext cx="833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u="sng" dirty="0"/>
              <a:t>Les objectifs pédagogiques du voyage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7868E8-CFB7-F348-9642-0E1CAC332145}"/>
              </a:ext>
            </a:extLst>
          </p:cNvPr>
          <p:cNvSpPr txBox="1"/>
          <p:nvPr/>
        </p:nvSpPr>
        <p:spPr>
          <a:xfrm>
            <a:off x="1074057" y="1280172"/>
            <a:ext cx="1065348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Comparer</a:t>
            </a:r>
            <a:r>
              <a:rPr lang="fr-FR" dirty="0"/>
              <a:t> d’un point de vue architectural l’évolution entre EDO et  TOKYO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dessin/croquis dans un carnet pour comparer les éléments architecturaux à partir de visite dans la ville et de quartier représentatif de cette évolution</a:t>
            </a:r>
          </a:p>
          <a:p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ym typeface="Wingdings" pitchFamily="2" charset="2"/>
              </a:rPr>
              <a:t>Trouver</a:t>
            </a:r>
            <a:r>
              <a:rPr lang="fr-FR" dirty="0">
                <a:sym typeface="Wingdings" pitchFamily="2" charset="2"/>
              </a:rPr>
              <a:t> les raisons/causes de cette évolution?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Visite du musée Edo, faire le lien avec le programme d’histoire pour les élèves de 2</a:t>
            </a:r>
            <a:r>
              <a:rPr lang="fr-FR" baseline="30000" dirty="0">
                <a:sym typeface="Wingdings" pitchFamily="2" charset="2"/>
              </a:rPr>
              <a:t>nd</a:t>
            </a:r>
            <a:r>
              <a:rPr lang="fr-FR" dirty="0">
                <a:sym typeface="Wingdings" pitchFamily="2" charset="2"/>
              </a:rPr>
              <a:t> , répondre aux questions du carnet de voyage , être capable d’utiliser les documents-aides distribués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Wingdings" pitchFamily="2" charset="2"/>
              </a:rPr>
              <a:t> objectifs spécifiques pour une élève: </a:t>
            </a:r>
            <a:r>
              <a:rPr lang="fr-FR" b="1" dirty="0">
                <a:sym typeface="Wingdings" pitchFamily="2" charset="2"/>
              </a:rPr>
              <a:t>comparer</a:t>
            </a:r>
            <a:r>
              <a:rPr lang="fr-FR" dirty="0">
                <a:sym typeface="Wingdings" pitchFamily="2" charset="2"/>
              </a:rPr>
              <a:t> les organisations visuelles dans le cadre du marchandising visuel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Prendre des photos et faire des croquis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ym typeface="Wingdings" pitchFamily="2" charset="2"/>
              </a:rPr>
              <a:t>Découvrir et analyser </a:t>
            </a:r>
            <a:r>
              <a:rPr lang="fr-FR" dirty="0">
                <a:sym typeface="Wingdings" pitchFamily="2" charset="2"/>
              </a:rPr>
              <a:t>des œuvres artistiques de la culture Japonaises</a:t>
            </a:r>
          </a:p>
          <a:p>
            <a:r>
              <a:rPr lang="fr-FR" dirty="0">
                <a:sym typeface="Wingdings" pitchFamily="2" charset="2"/>
              </a:rPr>
              <a:t> visite du musée de Tokyo, du musée d’Edo, la Tokyo </a:t>
            </a:r>
            <a:r>
              <a:rPr lang="fr-FR" dirty="0" err="1">
                <a:sym typeface="Wingdings" pitchFamily="2" charset="2"/>
              </a:rPr>
              <a:t>tower</a:t>
            </a:r>
            <a:r>
              <a:rPr lang="fr-FR" dirty="0">
                <a:sym typeface="Wingdings" pitchFamily="2" charset="2"/>
              </a:rPr>
              <a:t>, du musée du </a:t>
            </a:r>
            <a:r>
              <a:rPr lang="fr-FR" dirty="0" err="1">
                <a:sym typeface="Wingdings" pitchFamily="2" charset="2"/>
              </a:rPr>
              <a:t>Samourai</a:t>
            </a:r>
            <a:r>
              <a:rPr lang="fr-FR" dirty="0">
                <a:sym typeface="Wingdings" pitchFamily="2" charset="2"/>
              </a:rPr>
              <a:t> des différents temples présents dans la ville et des quartiers à thème. Réaliser des croquis et des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EA02F7-01DF-8B46-B474-49594D0CC2DD}"/>
              </a:ext>
            </a:extLst>
          </p:cNvPr>
          <p:cNvSpPr txBox="1"/>
          <p:nvPr/>
        </p:nvSpPr>
        <p:spPr>
          <a:xfrm>
            <a:off x="261257" y="6081486"/>
            <a:ext cx="214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= objectif</a:t>
            </a:r>
          </a:p>
          <a:p>
            <a:r>
              <a:rPr lang="fr-FR" dirty="0">
                <a:sym typeface="Wingdings" pitchFamily="2" charset="2"/>
              </a:rPr>
              <a:t> = moyens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03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09.48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968" y="771138"/>
            <a:ext cx="2670629" cy="3401719"/>
          </a:xfrm>
          <a:prstGeom prst="rect">
            <a:avLst/>
          </a:prstGeom>
        </p:spPr>
      </p:pic>
      <p:pic>
        <p:nvPicPr>
          <p:cNvPr id="3" name="Image 2" descr="Capture d’écran 2018-05-17 à 09.48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664" y="771138"/>
            <a:ext cx="3071456" cy="3401719"/>
          </a:xfrm>
          <a:prstGeom prst="rect">
            <a:avLst/>
          </a:prstGeom>
        </p:spPr>
      </p:pic>
      <p:pic>
        <p:nvPicPr>
          <p:cNvPr id="4" name="Image 3" descr="Capture d’écran 2018-05-17 à 11.49.1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37" y="771137"/>
            <a:ext cx="3205670" cy="340171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42967" y="5227200"/>
            <a:ext cx="10403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Exemple de travail d’observation du milieu urbain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78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37ACAC-90A5-A94D-979D-BDD4EA21F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74" y="209370"/>
            <a:ext cx="10841041" cy="603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6-25 à 13.12.0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r="31419"/>
          <a:stretch/>
        </p:blipFill>
        <p:spPr>
          <a:xfrm>
            <a:off x="409306" y="196260"/>
            <a:ext cx="2034320" cy="3099115"/>
          </a:xfrm>
          <a:prstGeom prst="rect">
            <a:avLst/>
          </a:prstGeom>
        </p:spPr>
      </p:pic>
      <p:pic>
        <p:nvPicPr>
          <p:cNvPr id="3" name="Image 2" descr="Capture d’écran 2018-06-25 à 13.13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6" y="3487623"/>
            <a:ext cx="2034320" cy="3276591"/>
          </a:xfrm>
          <a:prstGeom prst="rect">
            <a:avLst/>
          </a:prstGeom>
        </p:spPr>
      </p:pic>
      <p:pic>
        <p:nvPicPr>
          <p:cNvPr id="4" name="Image 3" descr="Capture d’écran 2018-06-25 à 13.14.0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57" y="3480237"/>
            <a:ext cx="2935979" cy="3283977"/>
          </a:xfrm>
          <a:prstGeom prst="rect">
            <a:avLst/>
          </a:prstGeom>
        </p:spPr>
      </p:pic>
      <p:pic>
        <p:nvPicPr>
          <p:cNvPr id="5" name="Image 4" descr="Capture d’écran 2018-06-25 à 13.15.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35" y="196260"/>
            <a:ext cx="3129031" cy="3283977"/>
          </a:xfrm>
          <a:prstGeom prst="rect">
            <a:avLst/>
          </a:prstGeom>
        </p:spPr>
      </p:pic>
      <p:pic>
        <p:nvPicPr>
          <p:cNvPr id="6" name="Image 5" descr="Capture d’écran 2018-06-25 à 13.16.2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35" y="3792612"/>
            <a:ext cx="2876539" cy="288052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580275" y="1389702"/>
            <a:ext cx="52409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Gestion </a:t>
            </a:r>
            <a:r>
              <a:rPr lang="fr-FR" sz="2000" dirty="0"/>
              <a:t>du blog de voyage par les élèves</a:t>
            </a:r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sz="1400" i="1" dirty="0" err="1"/>
              <a:t>https</a:t>
            </a:r>
            <a:r>
              <a:rPr lang="fr-FR" sz="1400" i="1" dirty="0"/>
              <a:t>://injsjapon2018.jimdo.com</a:t>
            </a:r>
          </a:p>
        </p:txBody>
      </p:sp>
    </p:spTree>
    <p:extLst>
      <p:ext uri="{BB962C8B-B14F-4D97-AF65-F5344CB8AC3E}">
        <p14:creationId xmlns:p14="http://schemas.microsoft.com/office/powerpoint/2010/main" val="17091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42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147403"/>
            <a:ext cx="4971539" cy="2342261"/>
          </a:xfrm>
          <a:prstGeom prst="rect">
            <a:avLst/>
          </a:prstGeom>
        </p:spPr>
      </p:pic>
      <p:pic>
        <p:nvPicPr>
          <p:cNvPr id="3" name="Image 2" descr="Capture d’écran 2018-05-17 à 11.43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24" y="3074241"/>
            <a:ext cx="3663380" cy="1427605"/>
          </a:xfrm>
          <a:prstGeom prst="rect">
            <a:avLst/>
          </a:prstGeom>
        </p:spPr>
      </p:pic>
      <p:pic>
        <p:nvPicPr>
          <p:cNvPr id="4" name="Image 3" descr="Capture d’écran 2018-05-17 à 11.44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934" y="2967162"/>
            <a:ext cx="1221792" cy="1427604"/>
          </a:xfrm>
          <a:prstGeom prst="rect">
            <a:avLst/>
          </a:prstGeom>
        </p:spPr>
      </p:pic>
      <p:pic>
        <p:nvPicPr>
          <p:cNvPr id="11" name="Image 10" descr="Capture d’écran 2018-05-17 à 11.57.3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41" y="147403"/>
            <a:ext cx="2826544" cy="2342261"/>
          </a:xfrm>
          <a:prstGeom prst="rect">
            <a:avLst/>
          </a:prstGeom>
        </p:spPr>
      </p:pic>
      <p:pic>
        <p:nvPicPr>
          <p:cNvPr id="15" name="Image 14" descr="Capture d’écran 2018-05-17 à 12.05.57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"/>
          <a:stretch/>
        </p:blipFill>
        <p:spPr>
          <a:xfrm>
            <a:off x="9523881" y="2906602"/>
            <a:ext cx="1730414" cy="1240597"/>
          </a:xfrm>
          <a:prstGeom prst="rect">
            <a:avLst/>
          </a:prstGeom>
        </p:spPr>
      </p:pic>
      <p:pic>
        <p:nvPicPr>
          <p:cNvPr id="16" name="Image 15" descr="Capture d’écran 2018-05-17 à 12.07.0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881" y="348341"/>
            <a:ext cx="1728808" cy="2320328"/>
          </a:xfrm>
          <a:prstGeom prst="rect">
            <a:avLst/>
          </a:prstGeom>
        </p:spPr>
      </p:pic>
      <p:pic>
        <p:nvPicPr>
          <p:cNvPr id="18" name="Image 17" descr="Capture d’écran 2018-05-17 à 12.21.5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747" y="4330618"/>
            <a:ext cx="2977942" cy="1993680"/>
          </a:xfrm>
          <a:prstGeom prst="rect">
            <a:avLst/>
          </a:prstGeom>
        </p:spPr>
      </p:pic>
      <p:pic>
        <p:nvPicPr>
          <p:cNvPr id="10" name="Image 9" descr="Capture d’écran 2018-05-17 à 12.00.1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5030741"/>
            <a:ext cx="2620996" cy="1486457"/>
          </a:xfrm>
          <a:prstGeom prst="rect">
            <a:avLst/>
          </a:prstGeom>
        </p:spPr>
      </p:pic>
      <p:pic>
        <p:nvPicPr>
          <p:cNvPr id="12" name="Image 11" descr="Capture d’écran 2018-05-17 à 12.02.55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404" y="5094335"/>
            <a:ext cx="2597180" cy="148645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040877" y="3391630"/>
            <a:ext cx="2467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Musée des samouraïs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97423" y="4660703"/>
            <a:ext cx="166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Gare de </a:t>
            </a:r>
            <a:r>
              <a:rPr lang="fr-FR" dirty="0" err="1"/>
              <a:t>tokyo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3118413" y="4660703"/>
            <a:ext cx="4533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Temple au centre du quartier des affaires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887497" y="2563175"/>
            <a:ext cx="166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Musée d’Edo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044971" y="2597830"/>
            <a:ext cx="355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Musée national de Tokyo</a:t>
            </a:r>
          </a:p>
        </p:txBody>
      </p:sp>
    </p:spTree>
    <p:extLst>
      <p:ext uri="{BB962C8B-B14F-4D97-AF65-F5344CB8AC3E}">
        <p14:creationId xmlns:p14="http://schemas.microsoft.com/office/powerpoint/2010/main" val="27063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40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8" y="1437372"/>
            <a:ext cx="4850614" cy="3655637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6446801" y="1437372"/>
            <a:ext cx="4518527" cy="3588888"/>
            <a:chOff x="8783562" y="437744"/>
            <a:chExt cx="2554551" cy="2127601"/>
          </a:xfrm>
        </p:grpSpPr>
        <p:pic>
          <p:nvPicPr>
            <p:cNvPr id="4" name="Image 3" descr="Capture d’écran 2018-05-17 à 11.51.2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3562" y="437745"/>
              <a:ext cx="1410635" cy="1068918"/>
            </a:xfrm>
            <a:prstGeom prst="rect">
              <a:avLst/>
            </a:prstGeom>
          </p:spPr>
        </p:pic>
        <p:pic>
          <p:nvPicPr>
            <p:cNvPr id="5" name="Image 4" descr="Capture d’écran 2018-05-17 à 11.54.1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3562" y="1506663"/>
              <a:ext cx="970038" cy="1058682"/>
            </a:xfrm>
            <a:prstGeom prst="rect">
              <a:avLst/>
            </a:prstGeom>
          </p:spPr>
        </p:pic>
        <p:pic>
          <p:nvPicPr>
            <p:cNvPr id="6" name="Image 5" descr="Capture d’écran 2018-05-17 à 11.54.27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6517" y="1506663"/>
              <a:ext cx="1601596" cy="1058682"/>
            </a:xfrm>
            <a:prstGeom prst="rect">
              <a:avLst/>
            </a:prstGeom>
          </p:spPr>
        </p:pic>
        <p:pic>
          <p:nvPicPr>
            <p:cNvPr id="7" name="Image 6" descr="Capture d’écran 2018-05-17 à 11.55.58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4196" y="437744"/>
              <a:ext cx="1143917" cy="1078931"/>
            </a:xfrm>
            <a:prstGeom prst="rect">
              <a:avLst/>
            </a:prstGeom>
          </p:spPr>
        </p:pic>
      </p:grpSp>
      <p:sp>
        <p:nvSpPr>
          <p:cNvPr id="8" name="ZoneTexte 7"/>
          <p:cNvSpPr txBox="1"/>
          <p:nvPr/>
        </p:nvSpPr>
        <p:spPr>
          <a:xfrm>
            <a:off x="558168" y="405903"/>
            <a:ext cx="1040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Exemple de travail visuel comparatif entre Tokyo et Edo </a:t>
            </a:r>
          </a:p>
        </p:txBody>
      </p:sp>
    </p:spTree>
    <p:extLst>
      <p:ext uri="{BB962C8B-B14F-4D97-AF65-F5344CB8AC3E}">
        <p14:creationId xmlns:p14="http://schemas.microsoft.com/office/powerpoint/2010/main" val="152546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1A4A6B-CD37-CF44-9C00-7D4AD33AE4F8}"/>
              </a:ext>
            </a:extLst>
          </p:cNvPr>
          <p:cNvSpPr txBox="1"/>
          <p:nvPr/>
        </p:nvSpPr>
        <p:spPr>
          <a:xfrm>
            <a:off x="856343" y="261257"/>
            <a:ext cx="10305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u="sng" dirty="0"/>
              <a:t>Les objectifs pédagogiques de l’échange avec </a:t>
            </a:r>
            <a:r>
              <a:rPr lang="fr-FR" sz="3600" b="1" u="sng" dirty="0" err="1"/>
              <a:t>Tsukuba</a:t>
            </a:r>
            <a:endParaRPr lang="fr-FR" sz="3600" b="1" u="sng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7868E8-CFB7-F348-9642-0E1CAC332145}"/>
              </a:ext>
            </a:extLst>
          </p:cNvPr>
          <p:cNvSpPr txBox="1"/>
          <p:nvPr/>
        </p:nvSpPr>
        <p:spPr>
          <a:xfrm>
            <a:off x="600881" y="2253152"/>
            <a:ext cx="10653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Échanger </a:t>
            </a:r>
            <a:r>
              <a:rPr lang="fr-FR" dirty="0"/>
              <a:t>avec les élèves de l’école sur des thématiques libres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Langue des signes (Française et Internationale)/tablette numérique traduisant le japonais en anglais. </a:t>
            </a:r>
          </a:p>
          <a:p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ym typeface="Wingdings" pitchFamily="2" charset="2"/>
              </a:rPr>
              <a:t>Observer </a:t>
            </a:r>
            <a:r>
              <a:rPr lang="fr-FR" dirty="0">
                <a:sym typeface="Wingdings" pitchFamily="2" charset="2"/>
              </a:rPr>
              <a:t>le fonctionnement des classes de l’établissement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Visite de l’école, des ateliers, carnet de voyage.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Wingdings" pitchFamily="2" charset="2"/>
              </a:rPr>
              <a:t> </a:t>
            </a:r>
            <a:r>
              <a:rPr lang="fr-FR" b="1" dirty="0">
                <a:sym typeface="Wingdings" pitchFamily="2" charset="2"/>
              </a:rPr>
              <a:t>Découvrir </a:t>
            </a:r>
            <a:r>
              <a:rPr lang="fr-FR" dirty="0">
                <a:sym typeface="Wingdings" pitchFamily="2" charset="2"/>
              </a:rPr>
              <a:t>des éléments de la culture Japonaise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Participer aux différentes activités culturelles et pédagogiques proposées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endParaRPr lang="fr-FR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4B83F33-FD2D-764F-8B04-961EE939E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5" y="1478188"/>
            <a:ext cx="5413827" cy="34771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FA58B8-EB8B-4B45-A043-4D884867A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743" y="1478188"/>
            <a:ext cx="5665028" cy="35305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9370DD-2278-5C45-BB3C-441B00B23EE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374963" y="5253282"/>
            <a:ext cx="1442676" cy="1350407"/>
          </a:xfrm>
          <a:prstGeom prst="rect">
            <a:avLst/>
          </a:prstGeom>
        </p:spPr>
      </p:pic>
      <p:pic>
        <p:nvPicPr>
          <p:cNvPr id="6" name="Image 5" descr="01 Logo INJS Grand format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515" y="129632"/>
            <a:ext cx="1140267" cy="1140267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47556" y="5253282"/>
            <a:ext cx="431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Accueil par la direction de l’école et le président des parents d’élèves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025095" y="751967"/>
            <a:ext cx="431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Accueil par les élèves</a:t>
            </a:r>
          </a:p>
        </p:txBody>
      </p:sp>
    </p:spTree>
    <p:extLst>
      <p:ext uri="{BB962C8B-B14F-4D97-AF65-F5344CB8AC3E}">
        <p14:creationId xmlns:p14="http://schemas.microsoft.com/office/powerpoint/2010/main" val="21281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6D38920-D983-F948-96EB-535427174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95" y="217714"/>
            <a:ext cx="10785204" cy="60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0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45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09" y="653359"/>
            <a:ext cx="3232548" cy="2901946"/>
          </a:xfrm>
          <a:prstGeom prst="rect">
            <a:avLst/>
          </a:prstGeom>
        </p:spPr>
      </p:pic>
      <p:pic>
        <p:nvPicPr>
          <p:cNvPr id="3" name="Image 2" descr="Capture d’écran 2018-05-17 à 11.45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62" y="675927"/>
            <a:ext cx="3218698" cy="2879378"/>
          </a:xfrm>
          <a:prstGeom prst="rect">
            <a:avLst/>
          </a:prstGeom>
        </p:spPr>
      </p:pic>
      <p:pic>
        <p:nvPicPr>
          <p:cNvPr id="4" name="Image 3" descr="Capture d’écran 2018-05-17 à 11.45.2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05" y="651813"/>
            <a:ext cx="4811515" cy="2901945"/>
          </a:xfrm>
          <a:prstGeom prst="rect">
            <a:avLst/>
          </a:prstGeom>
        </p:spPr>
      </p:pic>
      <p:pic>
        <p:nvPicPr>
          <p:cNvPr id="5" name="Image 4" descr="Capture d’écran 2018-05-17 à 11.46.0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68" y="4197544"/>
            <a:ext cx="3571794" cy="2399443"/>
          </a:xfrm>
          <a:prstGeom prst="rect">
            <a:avLst/>
          </a:prstGeom>
        </p:spPr>
      </p:pic>
      <p:pic>
        <p:nvPicPr>
          <p:cNvPr id="6" name="Image 5" descr="Capture d’écran 2018-05-17 à 11.45.5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728" y="4293632"/>
            <a:ext cx="7121817" cy="219886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406692" y="3753514"/>
            <a:ext cx="923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Échange entre élèves </a:t>
            </a:r>
          </a:p>
        </p:txBody>
      </p:sp>
    </p:spTree>
    <p:extLst>
      <p:ext uri="{BB962C8B-B14F-4D97-AF65-F5344CB8AC3E}">
        <p14:creationId xmlns:p14="http://schemas.microsoft.com/office/powerpoint/2010/main" val="229381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44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94" y="643930"/>
            <a:ext cx="3764387" cy="2463748"/>
          </a:xfrm>
          <a:prstGeom prst="rect">
            <a:avLst/>
          </a:prstGeom>
        </p:spPr>
      </p:pic>
      <p:pic>
        <p:nvPicPr>
          <p:cNvPr id="3" name="Image 2" descr="Capture d’écran 2018-05-17 à 11.44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59" y="643930"/>
            <a:ext cx="4549029" cy="2449880"/>
          </a:xfrm>
          <a:prstGeom prst="rect">
            <a:avLst/>
          </a:prstGeom>
        </p:spPr>
      </p:pic>
      <p:pic>
        <p:nvPicPr>
          <p:cNvPr id="4" name="Image 3" descr="Capture d’écran 2018-05-17 à 11.46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49" y="3668148"/>
            <a:ext cx="4737858" cy="1869533"/>
          </a:xfrm>
          <a:prstGeom prst="rect">
            <a:avLst/>
          </a:prstGeom>
        </p:spPr>
      </p:pic>
      <p:pic>
        <p:nvPicPr>
          <p:cNvPr id="5" name="Image 4" descr="Capture d’écran 2018-05-17 à 11.39.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711" y="4026087"/>
            <a:ext cx="3364646" cy="254376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77771" y="168984"/>
            <a:ext cx="430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Cours de volley </a:t>
            </a:r>
            <a:r>
              <a:rPr lang="fr-FR" dirty="0" err="1"/>
              <a:t>ball</a:t>
            </a:r>
            <a:r>
              <a:rPr lang="fr-FR" dirty="0"/>
              <a:t> avec les élèves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872059" y="161876"/>
            <a:ext cx="430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Démonstration de musique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98613" y="5923524"/>
            <a:ext cx="4300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Préparation dans une salle de cours pour le déjeuner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622872" y="3478687"/>
            <a:ext cx="493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Démonstration de la technique de l’origami</a:t>
            </a:r>
          </a:p>
        </p:txBody>
      </p:sp>
    </p:spTree>
    <p:extLst>
      <p:ext uri="{BB962C8B-B14F-4D97-AF65-F5344CB8AC3E}">
        <p14:creationId xmlns:p14="http://schemas.microsoft.com/office/powerpoint/2010/main" val="42367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6-25 à 12.59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5" y="861993"/>
            <a:ext cx="3201890" cy="428032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167129" y="5730495"/>
            <a:ext cx="458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Découverte des ateliers et des cours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691" y="861993"/>
            <a:ext cx="2702257" cy="20266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692" y="3115621"/>
            <a:ext cx="2702257" cy="202669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37" y="968856"/>
            <a:ext cx="2417288" cy="181296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06945" y="1403264"/>
            <a:ext cx="4330151" cy="324761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10" y="3281714"/>
            <a:ext cx="2259341" cy="169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9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39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99" y="3986522"/>
            <a:ext cx="3649324" cy="2731780"/>
          </a:xfrm>
          <a:prstGeom prst="rect">
            <a:avLst/>
          </a:prstGeom>
        </p:spPr>
      </p:pic>
      <p:pic>
        <p:nvPicPr>
          <p:cNvPr id="3" name="Image 2" descr="Capture d’écran 2018-05-17 à 11.39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7" y="807173"/>
            <a:ext cx="4284066" cy="2731780"/>
          </a:xfrm>
          <a:prstGeom prst="rect">
            <a:avLst/>
          </a:prstGeom>
        </p:spPr>
      </p:pic>
      <p:pic>
        <p:nvPicPr>
          <p:cNvPr id="4" name="Image 3" descr="Capture d’écran 2018-06-25 à 12.50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009" y="516065"/>
            <a:ext cx="3551746" cy="2731780"/>
          </a:xfrm>
          <a:prstGeom prst="rect">
            <a:avLst/>
          </a:prstGeom>
        </p:spPr>
      </p:pic>
      <p:pic>
        <p:nvPicPr>
          <p:cNvPr id="5" name="Image 4" descr="Capture d’écran 2018-06-25 à 12.51.4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086" y="516065"/>
            <a:ext cx="1924465" cy="2731780"/>
          </a:xfrm>
          <a:prstGeom prst="rect">
            <a:avLst/>
          </a:prstGeom>
        </p:spPr>
      </p:pic>
      <p:pic>
        <p:nvPicPr>
          <p:cNvPr id="6" name="Image 5" descr="Capture d’écran 2018-06-25 à 12.52.3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61" y="3986522"/>
            <a:ext cx="5532719" cy="273178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" y="353649"/>
            <a:ext cx="4839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Découverte et partage autour des activités de club après les cours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839020" y="3418389"/>
            <a:ext cx="6492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Visite du temple de Narita l’un des plus ancien du Japon avec des élèves de </a:t>
            </a:r>
            <a:r>
              <a:rPr lang="fr-FR" sz="1200" dirty="0" err="1"/>
              <a:t>Tsukuba</a:t>
            </a:r>
            <a:r>
              <a:rPr lang="fr-F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426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5CF1C0-3488-E949-9BEF-987E5714899F}"/>
              </a:ext>
            </a:extLst>
          </p:cNvPr>
          <p:cNvSpPr txBox="1"/>
          <p:nvPr/>
        </p:nvSpPr>
        <p:spPr>
          <a:xfrm>
            <a:off x="950472" y="2894434"/>
            <a:ext cx="10450286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400" b="1" dirty="0"/>
              <a:t>Evolution de l’échange</a:t>
            </a:r>
          </a:p>
        </p:txBody>
      </p:sp>
    </p:spTree>
    <p:extLst>
      <p:ext uri="{BB962C8B-B14F-4D97-AF65-F5344CB8AC3E}">
        <p14:creationId xmlns:p14="http://schemas.microsoft.com/office/powerpoint/2010/main" val="260280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66BB94-E485-1546-A86D-BD34302F7505}"/>
              </a:ext>
            </a:extLst>
          </p:cNvPr>
          <p:cNvSpPr/>
          <p:nvPr/>
        </p:nvSpPr>
        <p:spPr>
          <a:xfrm>
            <a:off x="493485" y="721809"/>
            <a:ext cx="1034868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2" indent="-342900">
              <a:buFont typeface="+mj-lt"/>
              <a:buAutoNum type="arabicPeriod" startAt="4"/>
            </a:pPr>
            <a:endParaRPr lang="fr-FR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Développer</a:t>
            </a:r>
            <a:r>
              <a:rPr lang="fr-FR" sz="2000" dirty="0"/>
              <a:t> l’échange des pratiques pédagogiques</a:t>
            </a:r>
          </a:p>
          <a:p>
            <a:pPr marL="352425" indent="53975">
              <a:buFont typeface="Wingdings" pitchFamily="2" charset="2"/>
              <a:buChar char="Ø"/>
            </a:pPr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Créer</a:t>
            </a:r>
            <a:r>
              <a:rPr lang="fr-FR" sz="2000" dirty="0"/>
              <a:t> une œuvre à « 4 mains », réalisation faite à distance sur un thème commun entre deux classes de chaque école</a:t>
            </a:r>
          </a:p>
          <a:p>
            <a:pPr marL="352425" indent="53975">
              <a:buFont typeface="Wingdings" pitchFamily="2" charset="2"/>
              <a:buChar char="Ø"/>
            </a:pPr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Échanger</a:t>
            </a:r>
            <a:r>
              <a:rPr lang="fr-FR" sz="2000" dirty="0"/>
              <a:t> de manières régulières selon un planning prédéfini sur les cours d’anglais par l’application </a:t>
            </a:r>
            <a:r>
              <a:rPr lang="fr-FR" sz="2000" dirty="0" err="1"/>
              <a:t>skype</a:t>
            </a:r>
            <a:r>
              <a:rPr lang="fr-FR" sz="2000" dirty="0"/>
              <a:t> </a:t>
            </a:r>
          </a:p>
          <a:p>
            <a:pPr marL="352425" indent="53975">
              <a:buFont typeface="Wingdings" pitchFamily="2" charset="2"/>
              <a:buChar char="Ø"/>
            </a:pPr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Intégrer</a:t>
            </a:r>
            <a:r>
              <a:rPr lang="fr-FR" sz="2000" dirty="0"/>
              <a:t> </a:t>
            </a:r>
            <a:r>
              <a:rPr lang="fr-FR" sz="2000" b="1" dirty="0"/>
              <a:t>des temps de réflexions entre les équipes </a:t>
            </a:r>
            <a:r>
              <a:rPr lang="fr-FR" sz="2000" dirty="0"/>
              <a:t>pendant les échanges  sur les questions des pratiques pédagogiques adaptées.</a:t>
            </a:r>
          </a:p>
          <a:p>
            <a:pPr marL="352425" indent="53975">
              <a:buFont typeface="Wingdings" pitchFamily="2" charset="2"/>
              <a:buChar char="Ø"/>
            </a:pPr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Utiliser</a:t>
            </a:r>
            <a:r>
              <a:rPr lang="fr-FR" sz="2000" dirty="0"/>
              <a:t> une plateforme commune pour garder une trace des échanges cf. blog japon INJS</a:t>
            </a:r>
          </a:p>
          <a:p>
            <a:pPr marL="352425" indent="53975">
              <a:buFont typeface="Wingdings" pitchFamily="2" charset="2"/>
              <a:buChar char="Ø"/>
            </a:pPr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Chercher</a:t>
            </a:r>
            <a:r>
              <a:rPr lang="fr-FR" sz="2000" dirty="0"/>
              <a:t> des Financements futur par des fondations extérieur grâce au blog.</a:t>
            </a:r>
          </a:p>
          <a:p>
            <a:pPr marL="352425"/>
            <a:endParaRPr lang="fr-FR" sz="2000" dirty="0"/>
          </a:p>
          <a:p>
            <a:pPr marL="352425" indent="53975">
              <a:buFont typeface="Wingdings" pitchFamily="2" charset="2"/>
              <a:buChar char="Ø"/>
            </a:pPr>
            <a:r>
              <a:rPr lang="fr-FR" sz="2000" b="1" dirty="0"/>
              <a:t>Réaliser</a:t>
            </a:r>
            <a:r>
              <a:rPr lang="fr-FR" sz="2000" dirty="0"/>
              <a:t> une exposition aux journées portes ouvertes avec la présence des élèves</a:t>
            </a:r>
          </a:p>
        </p:txBody>
      </p:sp>
    </p:spTree>
    <p:extLst>
      <p:ext uri="{BB962C8B-B14F-4D97-AF65-F5344CB8AC3E}">
        <p14:creationId xmlns:p14="http://schemas.microsoft.com/office/powerpoint/2010/main" val="35004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64589" y="1077651"/>
            <a:ext cx="1047382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Merci à toutes les personnes qui ont aidé et permis ce voyage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sz="2800" dirty="0"/>
              <a:t>L’amical des anciens élèves</a:t>
            </a:r>
          </a:p>
          <a:p>
            <a:pPr algn="ctr"/>
            <a:r>
              <a:rPr lang="fr-FR" sz="2800" dirty="0"/>
              <a:t>Le FSE</a:t>
            </a:r>
          </a:p>
          <a:p>
            <a:pPr algn="ctr"/>
            <a:r>
              <a:rPr lang="fr-FR" sz="2800" dirty="0"/>
              <a:t>La société centrale</a:t>
            </a:r>
          </a:p>
          <a:p>
            <a:pPr algn="ctr"/>
            <a:r>
              <a:rPr lang="fr-FR" sz="2800" dirty="0"/>
              <a:t>La direction de l’INJS</a:t>
            </a:r>
          </a:p>
          <a:p>
            <a:pPr algn="ctr"/>
            <a:r>
              <a:rPr lang="fr-FR" sz="2800" dirty="0"/>
              <a:t>Les ateliers professionnels</a:t>
            </a:r>
          </a:p>
          <a:p>
            <a:pPr algn="ctr"/>
            <a:r>
              <a:rPr lang="fr-FR" sz="2800" dirty="0"/>
              <a:t>Aux différents collègues qui ont accueillis les élèves de </a:t>
            </a:r>
            <a:r>
              <a:rPr lang="fr-FR" sz="2800" dirty="0" err="1"/>
              <a:t>Tsukuba</a:t>
            </a:r>
            <a:r>
              <a:rPr lang="fr-FR" sz="2800" dirty="0"/>
              <a:t> en décembre</a:t>
            </a:r>
          </a:p>
        </p:txBody>
      </p:sp>
    </p:spTree>
    <p:extLst>
      <p:ext uri="{BB962C8B-B14F-4D97-AF65-F5344CB8AC3E}">
        <p14:creationId xmlns:p14="http://schemas.microsoft.com/office/powerpoint/2010/main" val="2773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05-17 à 11.39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14" y="598833"/>
            <a:ext cx="7125243" cy="543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1628</Words>
  <Application>Microsoft Macintosh PowerPoint</Application>
  <PresentationFormat>Grand écran</PresentationFormat>
  <Paragraphs>252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3" baseType="lpstr">
      <vt:lpstr>Arial</vt:lpstr>
      <vt:lpstr>Calibri</vt:lpstr>
      <vt:lpstr>Garamond</vt:lpstr>
      <vt:lpstr>Rockwell</vt:lpstr>
      <vt:lpstr>Rockwell Condensed</vt:lpstr>
      <vt:lpstr>Rockwell Extra Bold</vt:lpstr>
      <vt:lpstr>Segoe UI</vt:lpstr>
      <vt:lpstr>Symbol</vt:lpstr>
      <vt:lpstr>Wingdings</vt:lpstr>
      <vt:lpstr>Type de bois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Intérêt pédagogique</vt:lpstr>
      <vt:lpstr>Perspectives pédagogiques</vt:lpstr>
      <vt:lpstr>Perspectives pour l’INJS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HAUDOS DE POSSESSE</dc:creator>
  <cp:lastModifiedBy>Baptiste HAUDOS DE POSSESSE</cp:lastModifiedBy>
  <cp:revision>39</cp:revision>
  <dcterms:created xsi:type="dcterms:W3CDTF">2018-05-16T07:41:26Z</dcterms:created>
  <dcterms:modified xsi:type="dcterms:W3CDTF">2024-05-02T07:37:52Z</dcterms:modified>
</cp:coreProperties>
</file>